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fonts/font10.fntdata" ContentType="application/x-fontdata"/>
  <Override PartName="/ppt/fonts/font11.fntdata" ContentType="application/x-fontdata"/>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18288000" cy="10287000"/>
  <p:notesSz cx="6858000" cy="9144000"/>
  <p:embeddedFontLst>
    <p:embeddedFont>
      <p:font typeface="Poppins Medium Bold" panose="00000700000000000000"/>
      <p:bold r:id="rId18"/>
    </p:embeddedFont>
    <p:embeddedFont>
      <p:font typeface="Poppins ExtraBold" panose="00000900000000000000"/>
      <p:bold r:id="rId19"/>
    </p:embeddedFont>
    <p:embeddedFont>
      <p:font typeface="Poppins Bold" panose="00000800000000000000"/>
      <p:bold r:id="rId20"/>
    </p:embeddedFont>
    <p:embeddedFont>
      <p:font typeface="Prompt Bold" panose="00000800000000000000"/>
      <p:bold r:id="rId21"/>
    </p:embeddedFont>
    <p:embeddedFont>
      <p:font typeface="Poppins" panose="00000500000000000000"/>
      <p:regular r:id="rId22"/>
    </p:embeddedFont>
    <p:embeddedFont>
      <p:font typeface="Poppins Medium" panose="00000600000000000000"/>
      <p:regular r:id="rId23"/>
    </p:embeddedFont>
    <p:embeddedFont>
      <p:font typeface="Arimo" panose="020B0604020202020204"/>
      <p:regular r:id="rId24"/>
    </p:embeddedFont>
    <p:embeddedFont>
      <p:font typeface="Calibri" panose="020F050202020403020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26" Type="http://schemas.openxmlformats.org/officeDocument/2006/relationships/font" Target="fonts/font9.fntdata"/><Relationship Id="rId18" Type="http://schemas.openxmlformats.org/officeDocument/2006/relationships/font" Target="fonts/font1.fntdata"/><Relationship Id="rId13" Type="http://schemas.openxmlformats.org/officeDocument/2006/relationships/slide" Target="slides/slide11.xml"/><Relationship Id="rId3" Type="http://schemas.openxmlformats.org/officeDocument/2006/relationships/slide" Target="slides/slide1.xml"/><Relationship Id="rId21" Type="http://schemas.openxmlformats.org/officeDocument/2006/relationships/font" Target="fonts/font4.fntdata"/><Relationship Id="rId7" Type="http://schemas.openxmlformats.org/officeDocument/2006/relationships/slide" Target="slides/slide5.xml"/><Relationship Id="rId25" Type="http://schemas.openxmlformats.org/officeDocument/2006/relationships/font" Target="fonts/font8.fntdata"/><Relationship Id="rId17" Type="http://schemas.openxmlformats.org/officeDocument/2006/relationships/tableStyles" Target="tableStyles.xml"/><Relationship Id="rId12" Type="http://schemas.openxmlformats.org/officeDocument/2006/relationships/slide" Target="slides/slide10.xml"/><Relationship Id="rId20" Type="http://schemas.openxmlformats.org/officeDocument/2006/relationships/font" Target="fonts/font3.fntdata"/><Relationship Id="rId2" Type="http://schemas.openxmlformats.org/officeDocument/2006/relationships/theme" Target="theme/theme1.xml"/><Relationship Id="rId16" Type="http://schemas.openxmlformats.org/officeDocument/2006/relationships/viewProps" Target="viewProps.xml"/><Relationship Id="rId29" Type="http://schemas.openxmlformats.org/officeDocument/2006/relationships/customXml" Target="../customXml/item1.xml"/><Relationship Id="rId6" Type="http://schemas.openxmlformats.org/officeDocument/2006/relationships/slide" Target="slides/slide4.xml"/><Relationship Id="rId24" Type="http://schemas.openxmlformats.org/officeDocument/2006/relationships/font" Target="fonts/font7.fntdata"/><Relationship Id="rId11" Type="http://schemas.openxmlformats.org/officeDocument/2006/relationships/slide" Target="slides/slide9.xml"/><Relationship Id="rId1" Type="http://schemas.openxmlformats.org/officeDocument/2006/relationships/slideMaster" Target="slideMasters/slideMaster1.xml"/><Relationship Id="rId5" Type="http://schemas.openxmlformats.org/officeDocument/2006/relationships/slide" Target="slides/slide3.xml"/><Relationship Id="rId28" Type="http://schemas.openxmlformats.org/officeDocument/2006/relationships/font" Target="fonts/font11.fntdata"/><Relationship Id="rId23" Type="http://schemas.openxmlformats.org/officeDocument/2006/relationships/font" Target="fonts/font6.fntdata"/><Relationship Id="rId15" Type="http://schemas.openxmlformats.org/officeDocument/2006/relationships/presProps" Target="presProps.xml"/><Relationship Id="rId19" Type="http://schemas.openxmlformats.org/officeDocument/2006/relationships/font" Target="fonts/font2.fntdata"/><Relationship Id="rId10" Type="http://schemas.openxmlformats.org/officeDocument/2006/relationships/slide" Target="slides/slide8.xml"/><Relationship Id="rId31" Type="http://schemas.openxmlformats.org/officeDocument/2006/relationships/customXml" Target="../customXml/item3.xml"/><Relationship Id="rId9" Type="http://schemas.openxmlformats.org/officeDocument/2006/relationships/slide" Target="slides/slide7.xml"/><Relationship Id="rId4" Type="http://schemas.openxmlformats.org/officeDocument/2006/relationships/slide" Target="slides/slide2.xml"/><Relationship Id="rId27" Type="http://schemas.openxmlformats.org/officeDocument/2006/relationships/font" Target="fonts/font10.fntdata"/><Relationship Id="rId22" Type="http://schemas.openxmlformats.org/officeDocument/2006/relationships/font" Target="fonts/font5.fntdata"/><Relationship Id="rId14" Type="http://schemas.openxmlformats.org/officeDocument/2006/relationships/slide" Target="slides/slide12.xml"/><Relationship Id="rId30" Type="http://schemas.openxmlformats.org/officeDocument/2006/relationships/customXml" Target="../customXml/item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jpeg"/></Relationships>
</file>

<file path=ppt/slides/_rels/slide11.xml.rels><?xml version="1.0" encoding="UTF-8" standalone="yes"?>
<Relationships xmlns="http://schemas.openxmlformats.org/package/2006/relationships"><Relationship Id="rId9" Type="http://schemas.openxmlformats.org/officeDocument/2006/relationships/image" Target="../media/image19.svg"/><Relationship Id="rId8" Type="http://schemas.openxmlformats.org/officeDocument/2006/relationships/image" Target="../media/image48.png"/><Relationship Id="rId7" Type="http://schemas.openxmlformats.org/officeDocument/2006/relationships/image" Target="../media/image18.svg"/><Relationship Id="rId6" Type="http://schemas.openxmlformats.org/officeDocument/2006/relationships/image" Target="../media/image47.png"/><Relationship Id="rId5" Type="http://schemas.openxmlformats.org/officeDocument/2006/relationships/image" Target="../media/image17.svg"/><Relationship Id="rId4" Type="http://schemas.openxmlformats.org/officeDocument/2006/relationships/image" Target="../media/image46.png"/><Relationship Id="rId3" Type="http://schemas.openxmlformats.org/officeDocument/2006/relationships/image" Target="../media/image16.svg"/><Relationship Id="rId2" Type="http://schemas.openxmlformats.org/officeDocument/2006/relationships/image" Target="../media/image45.png"/><Relationship Id="rId10" Type="http://schemas.openxmlformats.org/officeDocument/2006/relationships/slideLayout" Target="../slideLayouts/slideLayout7.xml"/><Relationship Id="rId1" Type="http://schemas.openxmlformats.org/officeDocument/2006/relationships/image" Target="../media/image44.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jpeg"/><Relationship Id="rId1" Type="http://schemas.openxmlformats.org/officeDocument/2006/relationships/image" Target="../media/image49.jpeg"/></Relationships>
</file>

<file path=ppt/slides/_rels/slide2.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12.png"/><Relationship Id="rId7" Type="http://schemas.openxmlformats.org/officeDocument/2006/relationships/image" Target="../media/image3.svg"/><Relationship Id="rId6" Type="http://schemas.openxmlformats.org/officeDocument/2006/relationships/image" Target="../media/image11.png"/><Relationship Id="rId5" Type="http://schemas.openxmlformats.org/officeDocument/2006/relationships/image" Target="../media/image2.svg"/><Relationship Id="rId4" Type="http://schemas.openxmlformats.org/officeDocument/2006/relationships/image" Target="../media/image10.png"/><Relationship Id="rId3" Type="http://schemas.openxmlformats.org/officeDocument/2006/relationships/image" Target="../media/image9.jpeg"/><Relationship Id="rId2" Type="http://schemas.openxmlformats.org/officeDocument/2006/relationships/image" Target="../media/image1.svg"/><Relationship Id="rId10" Type="http://schemas.openxmlformats.org/officeDocument/2006/relationships/slideLayout" Target="../slideLayouts/slideLayout7.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jpeg"/><Relationship Id="rId1" Type="http://schemas.openxmlformats.org/officeDocument/2006/relationships/image" Target="../media/image13.jpe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8.jpeg"/><Relationship Id="rId7" Type="http://schemas.openxmlformats.org/officeDocument/2006/relationships/image" Target="../media/image6.svg"/><Relationship Id="rId6" Type="http://schemas.openxmlformats.org/officeDocument/2006/relationships/image" Target="../media/image17.png"/><Relationship Id="rId5" Type="http://schemas.openxmlformats.org/officeDocument/2006/relationships/image" Target="../media/image5.svg"/><Relationship Id="rId4" Type="http://schemas.openxmlformats.org/officeDocument/2006/relationships/image" Target="../media/image16.png"/><Relationship Id="rId3" Type="http://schemas.openxmlformats.org/officeDocument/2006/relationships/image" Target="../media/image1.svg"/><Relationship Id="rId2" Type="http://schemas.openxmlformats.org/officeDocument/2006/relationships/image" Target="../media/image8.png"/><Relationship Id="rId1" Type="http://schemas.openxmlformats.org/officeDocument/2006/relationships/image" Target="../media/image15.jpe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jpeg"/><Relationship Id="rId2" Type="http://schemas.openxmlformats.org/officeDocument/2006/relationships/image" Target="../media/image1.sv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svg"/><Relationship Id="rId4" Type="http://schemas.openxmlformats.org/officeDocument/2006/relationships/image" Target="../media/image8.png"/><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slides/_rels/slide7.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30.png"/><Relationship Id="rId7" Type="http://schemas.openxmlformats.org/officeDocument/2006/relationships/image" Target="../media/image8.svg"/><Relationship Id="rId6" Type="http://schemas.openxmlformats.org/officeDocument/2006/relationships/image" Target="../media/image29.png"/><Relationship Id="rId5" Type="http://schemas.openxmlformats.org/officeDocument/2006/relationships/image" Target="../media/image7.svg"/><Relationship Id="rId4" Type="http://schemas.openxmlformats.org/officeDocument/2006/relationships/image" Target="../media/image28.png"/><Relationship Id="rId3" Type="http://schemas.openxmlformats.org/officeDocument/2006/relationships/image" Target="../media/image27.jpeg"/><Relationship Id="rId2" Type="http://schemas.openxmlformats.org/officeDocument/2006/relationships/image" Target="../media/image26.jpeg"/><Relationship Id="rId10" Type="http://schemas.openxmlformats.org/officeDocument/2006/relationships/slideLayout" Target="../slideLayouts/slideLayout7.xml"/><Relationship Id="rId1" Type="http://schemas.openxmlformats.org/officeDocument/2006/relationships/image" Target="../media/image25.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slides/_rels/slide9.xml.rels><?xml version="1.0" encoding="UTF-8" standalone="yes"?>
<Relationships xmlns="http://schemas.openxmlformats.org/package/2006/relationships"><Relationship Id="rId9" Type="http://schemas.openxmlformats.org/officeDocument/2006/relationships/image" Target="../media/image13.svg"/><Relationship Id="rId8" Type="http://schemas.openxmlformats.org/officeDocument/2006/relationships/image" Target="../media/image38.png"/><Relationship Id="rId7" Type="http://schemas.openxmlformats.org/officeDocument/2006/relationships/image" Target="../media/image12.svg"/><Relationship Id="rId6" Type="http://schemas.openxmlformats.org/officeDocument/2006/relationships/image" Target="../media/image37.png"/><Relationship Id="rId5" Type="http://schemas.openxmlformats.org/officeDocument/2006/relationships/image" Target="../media/image11.svg"/><Relationship Id="rId4" Type="http://schemas.openxmlformats.org/officeDocument/2006/relationships/image" Target="../media/image36.png"/><Relationship Id="rId3" Type="http://schemas.openxmlformats.org/officeDocument/2006/relationships/image" Target="../media/image10.svg"/><Relationship Id="rId2" Type="http://schemas.openxmlformats.org/officeDocument/2006/relationships/image" Target="../media/image35.png"/><Relationship Id="rId14" Type="http://schemas.openxmlformats.org/officeDocument/2006/relationships/slideLayout" Target="../slideLayouts/slideLayout7.xml"/><Relationship Id="rId13" Type="http://schemas.openxmlformats.org/officeDocument/2006/relationships/image" Target="../media/image15.svg"/><Relationship Id="rId12" Type="http://schemas.openxmlformats.org/officeDocument/2006/relationships/image" Target="../media/image40.png"/><Relationship Id="rId11" Type="http://schemas.openxmlformats.org/officeDocument/2006/relationships/image" Target="../media/image14.svg"/><Relationship Id="rId10" Type="http://schemas.openxmlformats.org/officeDocument/2006/relationships/image" Target="../media/image39.png"/><Relationship Id="rId1"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l="258" t="7782" r="258" b="8383"/>
          <a:stretch>
            <a:fillRect/>
          </a:stretch>
        </p:blipFill>
        <p:spPr>
          <a:xfrm>
            <a:off x="0" y="0"/>
            <a:ext cx="18288000" cy="10287000"/>
          </a:xfrm>
          <a:prstGeom prst="rect">
            <a:avLst/>
          </a:prstGeom>
        </p:spPr>
      </p:pic>
      <p:pic>
        <p:nvPicPr>
          <p:cNvPr id="3" name="Picture 3"/>
          <p:cNvPicPr>
            <a:picLocks noChangeAspect="1"/>
          </p:cNvPicPr>
          <p:nvPr/>
        </p:nvPicPr>
        <p:blipFill>
          <a:blip r:embed="rId2"/>
          <a:srcRect/>
          <a:stretch>
            <a:fillRect/>
          </a:stretch>
        </p:blipFill>
        <p:spPr>
          <a:xfrm>
            <a:off x="6264863" y="-24382"/>
            <a:ext cx="3665586" cy="6513353"/>
          </a:xfrm>
          <a:prstGeom prst="rect">
            <a:avLst/>
          </a:prstGeom>
        </p:spPr>
      </p:pic>
      <p:pic>
        <p:nvPicPr>
          <p:cNvPr id="4" name="Picture 4"/>
          <p:cNvPicPr>
            <a:picLocks noChangeAspect="1"/>
          </p:cNvPicPr>
          <p:nvPr/>
        </p:nvPicPr>
        <p:blipFill>
          <a:blip r:embed="rId3"/>
          <a:srcRect/>
          <a:stretch>
            <a:fillRect/>
          </a:stretch>
        </p:blipFill>
        <p:spPr>
          <a:xfrm>
            <a:off x="-87093" y="-23887"/>
            <a:ext cx="6306367" cy="6183743"/>
          </a:xfrm>
          <a:prstGeom prst="rect">
            <a:avLst/>
          </a:prstGeom>
        </p:spPr>
      </p:pic>
      <p:pic>
        <p:nvPicPr>
          <p:cNvPr id="5" name="Picture 5"/>
          <p:cNvPicPr>
            <a:picLocks noChangeAspect="1"/>
          </p:cNvPicPr>
          <p:nvPr/>
        </p:nvPicPr>
        <p:blipFill>
          <a:blip r:embed="rId4"/>
          <a:srcRect r="17701"/>
          <a:stretch>
            <a:fillRect/>
          </a:stretch>
        </p:blipFill>
        <p:spPr>
          <a:xfrm>
            <a:off x="-109855" y="5612130"/>
            <a:ext cx="5716905" cy="5529580"/>
          </a:xfrm>
          <a:prstGeom prst="rect">
            <a:avLst/>
          </a:prstGeom>
        </p:spPr>
      </p:pic>
      <p:pic>
        <p:nvPicPr>
          <p:cNvPr id="6" name="Picture 6"/>
          <p:cNvPicPr>
            <a:picLocks noChangeAspect="1"/>
          </p:cNvPicPr>
          <p:nvPr/>
        </p:nvPicPr>
        <p:blipFill>
          <a:blip r:embed="rId5"/>
          <a:srcRect r="533"/>
          <a:stretch>
            <a:fillRect/>
          </a:stretch>
        </p:blipFill>
        <p:spPr>
          <a:xfrm>
            <a:off x="9976169" y="5611830"/>
            <a:ext cx="8250530" cy="5529882"/>
          </a:xfrm>
          <a:prstGeom prst="rect">
            <a:avLst/>
          </a:prstGeom>
        </p:spPr>
      </p:pic>
      <p:pic>
        <p:nvPicPr>
          <p:cNvPr id="7" name="Picture 7"/>
          <p:cNvPicPr>
            <a:picLocks noChangeAspect="1"/>
          </p:cNvPicPr>
          <p:nvPr/>
        </p:nvPicPr>
        <p:blipFill>
          <a:blip r:embed="rId6"/>
          <a:srcRect/>
          <a:stretch>
            <a:fillRect/>
          </a:stretch>
        </p:blipFill>
        <p:spPr>
          <a:xfrm>
            <a:off x="3948339" y="5611830"/>
            <a:ext cx="8294823" cy="5529882"/>
          </a:xfrm>
          <a:prstGeom prst="rect">
            <a:avLst/>
          </a:prstGeom>
        </p:spPr>
      </p:pic>
      <p:pic>
        <p:nvPicPr>
          <p:cNvPr id="8" name="Picture 8"/>
          <p:cNvPicPr>
            <a:picLocks noChangeAspect="1"/>
          </p:cNvPicPr>
          <p:nvPr/>
        </p:nvPicPr>
        <p:blipFill>
          <a:blip r:embed="rId7"/>
          <a:srcRect/>
          <a:stretch>
            <a:fillRect/>
          </a:stretch>
        </p:blipFill>
        <p:spPr>
          <a:xfrm>
            <a:off x="9931876" y="81948"/>
            <a:ext cx="8294823" cy="5529882"/>
          </a:xfrm>
          <a:prstGeom prst="rect">
            <a:avLst/>
          </a:prstGeom>
        </p:spPr>
      </p:pic>
      <p:grpSp>
        <p:nvGrpSpPr>
          <p:cNvPr id="9" name="Group 9"/>
          <p:cNvGrpSpPr/>
          <p:nvPr/>
        </p:nvGrpSpPr>
        <p:grpSpPr>
          <a:xfrm rot="0">
            <a:off x="-86995" y="-37857"/>
            <a:ext cx="18288000" cy="10308175"/>
            <a:chOff x="0" y="0"/>
            <a:chExt cx="6671512" cy="3760450"/>
          </a:xfrm>
        </p:grpSpPr>
        <p:sp>
          <p:nvSpPr>
            <p:cNvPr id="10" name="Freeform 10"/>
            <p:cNvSpPr/>
            <p:nvPr/>
          </p:nvSpPr>
          <p:spPr>
            <a:xfrm>
              <a:off x="0" y="0"/>
              <a:ext cx="6671512" cy="3760450"/>
            </a:xfrm>
            <a:custGeom>
              <a:avLst/>
              <a:gdLst/>
              <a:ahLst/>
              <a:cxnLst/>
              <a:rect l="l" t="t" r="r" b="b"/>
              <a:pathLst>
                <a:path w="6671512" h="3760450">
                  <a:moveTo>
                    <a:pt x="0" y="0"/>
                  </a:moveTo>
                  <a:lnTo>
                    <a:pt x="6671512" y="0"/>
                  </a:lnTo>
                  <a:lnTo>
                    <a:pt x="6671512" y="3760450"/>
                  </a:lnTo>
                  <a:lnTo>
                    <a:pt x="0" y="3760450"/>
                  </a:lnTo>
                  <a:close/>
                </a:path>
              </a:pathLst>
            </a:custGeom>
            <a:solidFill>
              <a:srgbClr val="231F20">
                <a:alpha val="60000"/>
              </a:srgbClr>
            </a:solidFill>
          </p:spPr>
        </p:sp>
      </p:grpSp>
      <p:grpSp>
        <p:nvGrpSpPr>
          <p:cNvPr id="11" name="Group 11"/>
          <p:cNvGrpSpPr/>
          <p:nvPr/>
        </p:nvGrpSpPr>
        <p:grpSpPr>
          <a:xfrm rot="0">
            <a:off x="2572985" y="8844159"/>
            <a:ext cx="5157923" cy="1440130"/>
            <a:chOff x="0" y="0"/>
            <a:chExt cx="1881624" cy="525363"/>
          </a:xfrm>
        </p:grpSpPr>
        <p:sp>
          <p:nvSpPr>
            <p:cNvPr id="12" name="Freeform 12"/>
            <p:cNvSpPr/>
            <p:nvPr/>
          </p:nvSpPr>
          <p:spPr>
            <a:xfrm>
              <a:off x="0" y="0"/>
              <a:ext cx="1881624" cy="525363"/>
            </a:xfrm>
            <a:custGeom>
              <a:avLst/>
              <a:gdLst/>
              <a:ahLst/>
              <a:cxnLst/>
              <a:rect l="l" t="t" r="r" b="b"/>
              <a:pathLst>
                <a:path w="1881624" h="525363">
                  <a:moveTo>
                    <a:pt x="0" y="0"/>
                  </a:moveTo>
                  <a:lnTo>
                    <a:pt x="1881624" y="0"/>
                  </a:lnTo>
                  <a:lnTo>
                    <a:pt x="1881624" y="525363"/>
                  </a:lnTo>
                  <a:lnTo>
                    <a:pt x="0" y="525363"/>
                  </a:lnTo>
                  <a:close/>
                </a:path>
              </a:pathLst>
            </a:custGeom>
            <a:solidFill>
              <a:srgbClr val="FFFFFF"/>
            </a:solidFill>
          </p:spPr>
        </p:sp>
      </p:grpSp>
      <p:grpSp>
        <p:nvGrpSpPr>
          <p:cNvPr id="13" name="Group 13"/>
          <p:cNvGrpSpPr/>
          <p:nvPr/>
        </p:nvGrpSpPr>
        <p:grpSpPr>
          <a:xfrm rot="0">
            <a:off x="5948084" y="9453459"/>
            <a:ext cx="1093535" cy="279022"/>
            <a:chOff x="0" y="0"/>
            <a:chExt cx="1458046" cy="372029"/>
          </a:xfrm>
        </p:grpSpPr>
        <p:grpSp>
          <p:nvGrpSpPr>
            <p:cNvPr id="14" name="Group 14"/>
            <p:cNvGrpSpPr/>
            <p:nvPr/>
          </p:nvGrpSpPr>
          <p:grpSpPr>
            <a:xfrm rot="0">
              <a:off x="0" y="0"/>
              <a:ext cx="372029" cy="372029"/>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31F20"/>
              </a:solidFill>
            </p:spPr>
          </p:sp>
        </p:grpSp>
        <p:grpSp>
          <p:nvGrpSpPr>
            <p:cNvPr id="16" name="Group 16"/>
            <p:cNvGrpSpPr/>
            <p:nvPr/>
          </p:nvGrpSpPr>
          <p:grpSpPr>
            <a:xfrm rot="0">
              <a:off x="543009" y="0"/>
              <a:ext cx="372029" cy="372029"/>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31F20"/>
              </a:solidFill>
            </p:spPr>
          </p:sp>
        </p:grpSp>
        <p:grpSp>
          <p:nvGrpSpPr>
            <p:cNvPr id="18" name="Group 18"/>
            <p:cNvGrpSpPr/>
            <p:nvPr/>
          </p:nvGrpSpPr>
          <p:grpSpPr>
            <a:xfrm rot="0">
              <a:off x="1086017" y="0"/>
              <a:ext cx="372029" cy="372029"/>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31F20"/>
              </a:solidFill>
            </p:spPr>
          </p:sp>
        </p:grpSp>
      </p:grpSp>
      <p:grpSp>
        <p:nvGrpSpPr>
          <p:cNvPr id="20" name="Group 20"/>
          <p:cNvGrpSpPr/>
          <p:nvPr/>
        </p:nvGrpSpPr>
        <p:grpSpPr>
          <a:xfrm rot="0">
            <a:off x="7730908" y="8207781"/>
            <a:ext cx="9652488" cy="2079219"/>
            <a:chOff x="0" y="0"/>
            <a:chExt cx="3521254" cy="758505"/>
          </a:xfrm>
        </p:grpSpPr>
        <p:sp>
          <p:nvSpPr>
            <p:cNvPr id="21" name="Freeform 21"/>
            <p:cNvSpPr/>
            <p:nvPr/>
          </p:nvSpPr>
          <p:spPr>
            <a:xfrm>
              <a:off x="0" y="0"/>
              <a:ext cx="3521254" cy="758505"/>
            </a:xfrm>
            <a:custGeom>
              <a:avLst/>
              <a:gdLst/>
              <a:ahLst/>
              <a:cxnLst/>
              <a:rect l="l" t="t" r="r" b="b"/>
              <a:pathLst>
                <a:path w="3521254" h="758505">
                  <a:moveTo>
                    <a:pt x="0" y="0"/>
                  </a:moveTo>
                  <a:lnTo>
                    <a:pt x="3521254" y="0"/>
                  </a:lnTo>
                  <a:lnTo>
                    <a:pt x="3521254" y="758505"/>
                  </a:lnTo>
                  <a:lnTo>
                    <a:pt x="0" y="758505"/>
                  </a:lnTo>
                  <a:close/>
                </a:path>
              </a:pathLst>
            </a:custGeom>
            <a:solidFill>
              <a:srgbClr val="FF5F00">
                <a:alpha val="80784"/>
              </a:srgbClr>
            </a:solidFill>
          </p:spPr>
        </p:sp>
      </p:grpSp>
      <p:sp>
        <p:nvSpPr>
          <p:cNvPr id="22" name="TextBox 22"/>
          <p:cNvSpPr txBox="1"/>
          <p:nvPr/>
        </p:nvSpPr>
        <p:spPr>
          <a:xfrm>
            <a:off x="13455883" y="8950634"/>
            <a:ext cx="2250911" cy="529606"/>
          </a:xfrm>
          <a:prstGeom prst="rect">
            <a:avLst/>
          </a:prstGeom>
        </p:spPr>
        <p:txBody>
          <a:bodyPr lIns="0" tIns="0" rIns="0" bIns="0" rtlCol="0" anchor="t">
            <a:spAutoFit/>
          </a:bodyPr>
          <a:lstStyle/>
          <a:p>
            <a:pPr marL="0" lvl="0" indent="0" algn="ctr">
              <a:lnSpc>
                <a:spcPts val="4115"/>
              </a:lnSpc>
              <a:spcBef>
                <a:spcPct val="0"/>
              </a:spcBef>
            </a:pPr>
            <a:r>
              <a:rPr lang="en-US" sz="2940">
                <a:solidFill>
                  <a:srgbClr val="FFFFFF"/>
                </a:solidFill>
                <a:latin typeface="Poppins Medium Bold" panose="00000700000000000000"/>
              </a:rPr>
              <a:t>MOVEMENT</a:t>
            </a:r>
            <a:endParaRPr lang="en-US" sz="2940">
              <a:solidFill>
                <a:srgbClr val="FFFFFF"/>
              </a:solidFill>
              <a:latin typeface="Poppins Medium Bold" panose="00000700000000000000"/>
            </a:endParaRPr>
          </a:p>
        </p:txBody>
      </p:sp>
      <p:sp>
        <p:nvSpPr>
          <p:cNvPr id="23" name="TextBox 23"/>
          <p:cNvSpPr txBox="1"/>
          <p:nvPr/>
        </p:nvSpPr>
        <p:spPr>
          <a:xfrm>
            <a:off x="11836903" y="8950634"/>
            <a:ext cx="1618980" cy="529606"/>
          </a:xfrm>
          <a:prstGeom prst="rect">
            <a:avLst/>
          </a:prstGeom>
        </p:spPr>
        <p:txBody>
          <a:bodyPr lIns="0" tIns="0" rIns="0" bIns="0" rtlCol="0" anchor="t">
            <a:spAutoFit/>
          </a:bodyPr>
          <a:lstStyle/>
          <a:p>
            <a:pPr marL="0" lvl="0" indent="0" algn="ctr">
              <a:lnSpc>
                <a:spcPts val="4115"/>
              </a:lnSpc>
              <a:spcBef>
                <a:spcPct val="0"/>
              </a:spcBef>
            </a:pPr>
            <a:r>
              <a:rPr lang="en-US" sz="2940">
                <a:solidFill>
                  <a:srgbClr val="FFFFFF"/>
                </a:solidFill>
                <a:latin typeface="Poppins Medium Bold" panose="00000700000000000000"/>
              </a:rPr>
              <a:t>RIGHT</a:t>
            </a:r>
            <a:endParaRPr lang="en-US" sz="2940">
              <a:solidFill>
                <a:srgbClr val="FFFFFF"/>
              </a:solidFill>
              <a:latin typeface="Poppins Medium Bold" panose="00000700000000000000"/>
            </a:endParaRPr>
          </a:p>
        </p:txBody>
      </p:sp>
      <p:sp>
        <p:nvSpPr>
          <p:cNvPr id="24" name="TextBox 24"/>
          <p:cNvSpPr txBox="1"/>
          <p:nvPr/>
        </p:nvSpPr>
        <p:spPr>
          <a:xfrm>
            <a:off x="10217923" y="8950634"/>
            <a:ext cx="1618980" cy="529606"/>
          </a:xfrm>
          <a:prstGeom prst="rect">
            <a:avLst/>
          </a:prstGeom>
        </p:spPr>
        <p:txBody>
          <a:bodyPr lIns="0" tIns="0" rIns="0" bIns="0" rtlCol="0" anchor="t">
            <a:spAutoFit/>
          </a:bodyPr>
          <a:lstStyle/>
          <a:p>
            <a:pPr marL="0" lvl="0" indent="0" algn="ctr">
              <a:lnSpc>
                <a:spcPts val="4115"/>
              </a:lnSpc>
              <a:spcBef>
                <a:spcPct val="0"/>
              </a:spcBef>
            </a:pPr>
            <a:r>
              <a:rPr lang="en-US" sz="2940">
                <a:solidFill>
                  <a:srgbClr val="FFFFFF"/>
                </a:solidFill>
                <a:latin typeface="Poppins Medium Bold" panose="00000700000000000000"/>
              </a:rPr>
              <a:t>ANIMAL</a:t>
            </a:r>
            <a:endParaRPr lang="en-US" sz="2940">
              <a:solidFill>
                <a:srgbClr val="FFFFFF"/>
              </a:solidFill>
              <a:latin typeface="Poppins Medium Bold" panose="00000700000000000000"/>
            </a:endParaRPr>
          </a:p>
        </p:txBody>
      </p:sp>
      <p:sp>
        <p:nvSpPr>
          <p:cNvPr id="25" name="TextBox 25"/>
          <p:cNvSpPr txBox="1"/>
          <p:nvPr/>
        </p:nvSpPr>
        <p:spPr>
          <a:xfrm>
            <a:off x="9012410" y="8950634"/>
            <a:ext cx="1618980" cy="529606"/>
          </a:xfrm>
          <a:prstGeom prst="rect">
            <a:avLst/>
          </a:prstGeom>
        </p:spPr>
        <p:txBody>
          <a:bodyPr lIns="0" tIns="0" rIns="0" bIns="0" rtlCol="0" anchor="t">
            <a:spAutoFit/>
          </a:bodyPr>
          <a:lstStyle/>
          <a:p>
            <a:pPr marL="0" lvl="0" indent="0" algn="ctr">
              <a:lnSpc>
                <a:spcPts val="4115"/>
              </a:lnSpc>
              <a:spcBef>
                <a:spcPct val="0"/>
              </a:spcBef>
            </a:pPr>
            <a:r>
              <a:rPr lang="en-US" sz="2940">
                <a:solidFill>
                  <a:srgbClr val="FFFFFF"/>
                </a:solidFill>
                <a:latin typeface="Poppins Medium Bold" panose="00000700000000000000"/>
              </a:rPr>
              <a:t>AN</a:t>
            </a:r>
            <a:endParaRPr lang="en-US" sz="2940">
              <a:solidFill>
                <a:srgbClr val="FFFFFF"/>
              </a:solidFill>
              <a:latin typeface="Poppins Medium Bold" panose="00000700000000000000"/>
            </a:endParaRPr>
          </a:p>
        </p:txBody>
      </p:sp>
      <p:sp>
        <p:nvSpPr>
          <p:cNvPr id="26" name="TextBox 26"/>
          <p:cNvSpPr txBox="1"/>
          <p:nvPr/>
        </p:nvSpPr>
        <p:spPr>
          <a:xfrm>
            <a:off x="2572985" y="9074810"/>
            <a:ext cx="3048104" cy="960120"/>
          </a:xfrm>
          <a:prstGeom prst="rect">
            <a:avLst/>
          </a:prstGeom>
        </p:spPr>
        <p:txBody>
          <a:bodyPr lIns="0" tIns="0" rIns="0" bIns="0" rtlCol="0" anchor="t">
            <a:spAutoFit/>
          </a:bodyPr>
          <a:lstStyle/>
          <a:p>
            <a:pPr marL="0" lvl="0" indent="0" algn="ctr">
              <a:lnSpc>
                <a:spcPts val="3780"/>
              </a:lnSpc>
              <a:spcBef>
                <a:spcPct val="0"/>
              </a:spcBef>
            </a:pPr>
            <a:r>
              <a:rPr lang="en-US" sz="2700">
                <a:solidFill>
                  <a:srgbClr val="242424"/>
                </a:solidFill>
                <a:latin typeface="Poppins Medium Bold" panose="00000700000000000000"/>
              </a:rPr>
              <a:t>BY TEAM TECHNIE-PHY</a:t>
            </a:r>
            <a:endParaRPr lang="en-US" sz="2700">
              <a:solidFill>
                <a:srgbClr val="242424"/>
              </a:solidFill>
              <a:latin typeface="Poppins Medium Bold" panose="00000700000000000000"/>
            </a:endParaRPr>
          </a:p>
        </p:txBody>
      </p:sp>
      <p:sp>
        <p:nvSpPr>
          <p:cNvPr id="27" name="TextBox 27"/>
          <p:cNvSpPr txBox="1"/>
          <p:nvPr/>
        </p:nvSpPr>
        <p:spPr>
          <a:xfrm>
            <a:off x="3290188" y="3267561"/>
            <a:ext cx="10762134" cy="1720834"/>
          </a:xfrm>
          <a:prstGeom prst="rect">
            <a:avLst/>
          </a:prstGeom>
        </p:spPr>
        <p:txBody>
          <a:bodyPr lIns="0" tIns="0" rIns="0" bIns="0" rtlCol="0" anchor="t">
            <a:spAutoFit/>
          </a:bodyPr>
          <a:lstStyle/>
          <a:p>
            <a:pPr algn="ctr">
              <a:lnSpc>
                <a:spcPts val="13300"/>
              </a:lnSpc>
            </a:pPr>
            <a:r>
              <a:rPr lang="en-US" sz="9500">
                <a:solidFill>
                  <a:srgbClr val="FFFFFF"/>
                </a:solidFill>
                <a:latin typeface="Poppins ExtraBold" panose="00000900000000000000"/>
              </a:rPr>
              <a:t>Animaux </a:t>
            </a:r>
            <a:r>
              <a:rPr lang="en-US" sz="9500">
                <a:solidFill>
                  <a:srgbClr val="FF5F00"/>
                </a:solidFill>
                <a:latin typeface="Poppins ExtraBold" panose="00000900000000000000"/>
              </a:rPr>
              <a:t>Team</a:t>
            </a:r>
            <a:endParaRPr lang="en-US" sz="9500">
              <a:solidFill>
                <a:srgbClr val="FF5F00"/>
              </a:solidFill>
              <a:latin typeface="Poppins ExtraBold" panose="00000900000000000000"/>
            </a:endParaRPr>
          </a:p>
        </p:txBody>
      </p:sp>
      <p:sp>
        <p:nvSpPr>
          <p:cNvPr id="28" name="TextBox 28"/>
          <p:cNvSpPr txBox="1"/>
          <p:nvPr/>
        </p:nvSpPr>
        <p:spPr>
          <a:xfrm>
            <a:off x="5027850" y="4914900"/>
            <a:ext cx="7969120" cy="1694182"/>
          </a:xfrm>
          <a:prstGeom prst="rect">
            <a:avLst/>
          </a:prstGeom>
        </p:spPr>
        <p:txBody>
          <a:bodyPr lIns="0" tIns="0" rIns="0" bIns="0" rtlCol="0" anchor="t">
            <a:spAutoFit/>
          </a:bodyPr>
          <a:lstStyle/>
          <a:p>
            <a:pPr marL="0" lvl="0" indent="0" algn="ctr">
              <a:lnSpc>
                <a:spcPts val="6760"/>
              </a:lnSpc>
            </a:pPr>
            <a:r>
              <a:rPr lang="en-US" sz="4000">
                <a:solidFill>
                  <a:srgbClr val="9CD883"/>
                </a:solidFill>
                <a:latin typeface="Poppins Bold" panose="00000800000000000000"/>
              </a:rPr>
              <a:t>AFRICAN WOMEN UNITED FOR ANIMAL RIGHTS</a:t>
            </a:r>
            <a:endParaRPr lang="en-US" sz="4000">
              <a:solidFill>
                <a:srgbClr val="9CD883"/>
              </a:solidFill>
              <a:latin typeface="Poppins Bold" panose="000008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grpSp>
          <p:nvGrpSpPr>
            <p:cNvPr id="3" name="Group 3"/>
            <p:cNvGrpSpPr/>
            <p:nvPr/>
          </p:nvGrpSpPr>
          <p:grpSpPr>
            <a:xfrm rot="0">
              <a:off x="0" y="0"/>
              <a:ext cx="6995160" cy="13716000"/>
              <a:chOff x="0" y="0"/>
              <a:chExt cx="1913890" cy="3752725"/>
            </a:xfrm>
          </p:grpSpPr>
          <p:sp>
            <p:nvSpPr>
              <p:cNvPr id="4" name="Freeform 4"/>
              <p:cNvSpPr/>
              <p:nvPr/>
            </p:nvSpPr>
            <p:spPr>
              <a:xfrm>
                <a:off x="0" y="0"/>
                <a:ext cx="1913890" cy="3752726"/>
              </a:xfrm>
              <a:custGeom>
                <a:avLst/>
                <a:gdLst/>
                <a:ahLst/>
                <a:cxnLst/>
                <a:rect l="l" t="t" r="r" b="b"/>
                <a:pathLst>
                  <a:path w="1913890" h="3752726">
                    <a:moveTo>
                      <a:pt x="0" y="0"/>
                    </a:moveTo>
                    <a:lnTo>
                      <a:pt x="1913890" y="0"/>
                    </a:lnTo>
                    <a:lnTo>
                      <a:pt x="1913890" y="3752726"/>
                    </a:lnTo>
                    <a:lnTo>
                      <a:pt x="0" y="3752726"/>
                    </a:lnTo>
                    <a:close/>
                  </a:path>
                </a:pathLst>
              </a:custGeom>
              <a:solidFill>
                <a:srgbClr val="FF5F00"/>
              </a:solidFill>
            </p:spPr>
          </p:sp>
        </p:grpSp>
        <p:grpSp>
          <p:nvGrpSpPr>
            <p:cNvPr id="5" name="Group 5"/>
            <p:cNvGrpSpPr/>
            <p:nvPr/>
          </p:nvGrpSpPr>
          <p:grpSpPr>
            <a:xfrm rot="0">
              <a:off x="17388840" y="0"/>
              <a:ext cx="6995160" cy="13716000"/>
              <a:chOff x="0" y="0"/>
              <a:chExt cx="1913890" cy="3752725"/>
            </a:xfrm>
          </p:grpSpPr>
          <p:sp>
            <p:nvSpPr>
              <p:cNvPr id="6" name="Freeform 6"/>
              <p:cNvSpPr/>
              <p:nvPr/>
            </p:nvSpPr>
            <p:spPr>
              <a:xfrm>
                <a:off x="0" y="0"/>
                <a:ext cx="1913890" cy="3752726"/>
              </a:xfrm>
              <a:custGeom>
                <a:avLst/>
                <a:gdLst/>
                <a:ahLst/>
                <a:cxnLst/>
                <a:rect l="l" t="t" r="r" b="b"/>
                <a:pathLst>
                  <a:path w="1913890" h="3752726">
                    <a:moveTo>
                      <a:pt x="0" y="0"/>
                    </a:moveTo>
                    <a:lnTo>
                      <a:pt x="1913890" y="0"/>
                    </a:lnTo>
                    <a:lnTo>
                      <a:pt x="1913890" y="3752726"/>
                    </a:lnTo>
                    <a:lnTo>
                      <a:pt x="0" y="3752726"/>
                    </a:lnTo>
                    <a:close/>
                  </a:path>
                </a:pathLst>
              </a:custGeom>
              <a:solidFill>
                <a:srgbClr val="FF5F00"/>
              </a:solidFill>
            </p:spPr>
          </p:sp>
        </p:grpSp>
        <p:grpSp>
          <p:nvGrpSpPr>
            <p:cNvPr id="7" name="Group 7"/>
            <p:cNvGrpSpPr/>
            <p:nvPr/>
          </p:nvGrpSpPr>
          <p:grpSpPr>
            <a:xfrm rot="0">
              <a:off x="6369291" y="0"/>
              <a:ext cx="11645418" cy="13716000"/>
              <a:chOff x="0" y="0"/>
              <a:chExt cx="3186210" cy="3752725"/>
            </a:xfrm>
          </p:grpSpPr>
          <p:sp>
            <p:nvSpPr>
              <p:cNvPr id="8" name="Freeform 8"/>
              <p:cNvSpPr/>
              <p:nvPr/>
            </p:nvSpPr>
            <p:spPr>
              <a:xfrm>
                <a:off x="0" y="0"/>
                <a:ext cx="3186210" cy="3752726"/>
              </a:xfrm>
              <a:custGeom>
                <a:avLst/>
                <a:gdLst/>
                <a:ahLst/>
                <a:cxnLst/>
                <a:rect l="l" t="t" r="r" b="b"/>
                <a:pathLst>
                  <a:path w="3186210" h="3752726">
                    <a:moveTo>
                      <a:pt x="0" y="0"/>
                    </a:moveTo>
                    <a:lnTo>
                      <a:pt x="3186210" y="0"/>
                    </a:lnTo>
                    <a:lnTo>
                      <a:pt x="3186210" y="3752726"/>
                    </a:lnTo>
                    <a:lnTo>
                      <a:pt x="0" y="3752726"/>
                    </a:lnTo>
                    <a:close/>
                  </a:path>
                </a:pathLst>
              </a:custGeom>
              <a:solidFill>
                <a:srgbClr val="242424"/>
              </a:solidFill>
            </p:spPr>
          </p:sp>
        </p:grpSp>
      </p:grpSp>
      <p:sp>
        <p:nvSpPr>
          <p:cNvPr id="9" name="AutoShape 9"/>
          <p:cNvSpPr/>
          <p:nvPr/>
        </p:nvSpPr>
        <p:spPr>
          <a:xfrm>
            <a:off x="8287562" y="1675954"/>
            <a:ext cx="1712876" cy="0"/>
          </a:xfrm>
          <a:prstGeom prst="line">
            <a:avLst/>
          </a:prstGeom>
          <a:ln w="57150" cap="flat">
            <a:solidFill>
              <a:srgbClr val="9CD883"/>
            </a:solidFill>
            <a:prstDash val="solid"/>
            <a:headEnd type="none" w="sm" len="sm"/>
            <a:tailEnd type="none" w="sm" len="sm"/>
          </a:ln>
        </p:spPr>
      </p:sp>
      <p:grpSp>
        <p:nvGrpSpPr>
          <p:cNvPr id="10" name="Group 10"/>
          <p:cNvGrpSpPr/>
          <p:nvPr/>
        </p:nvGrpSpPr>
        <p:grpSpPr>
          <a:xfrm rot="0">
            <a:off x="1611165" y="2472217"/>
            <a:ext cx="15065670" cy="6786083"/>
            <a:chOff x="0" y="0"/>
            <a:chExt cx="20087560" cy="9048111"/>
          </a:xfrm>
        </p:grpSpPr>
        <p:grpSp>
          <p:nvGrpSpPr>
            <p:cNvPr id="11" name="Group 11"/>
            <p:cNvGrpSpPr/>
            <p:nvPr/>
          </p:nvGrpSpPr>
          <p:grpSpPr>
            <a:xfrm rot="0">
              <a:off x="0" y="1634805"/>
              <a:ext cx="5857216" cy="7413305"/>
              <a:chOff x="0" y="0"/>
              <a:chExt cx="1602546" cy="2028295"/>
            </a:xfrm>
          </p:grpSpPr>
          <p:sp>
            <p:nvSpPr>
              <p:cNvPr id="12" name="Freeform 12"/>
              <p:cNvSpPr/>
              <p:nvPr/>
            </p:nvSpPr>
            <p:spPr>
              <a:xfrm>
                <a:off x="0" y="0"/>
                <a:ext cx="1602546" cy="2028295"/>
              </a:xfrm>
              <a:custGeom>
                <a:avLst/>
                <a:gdLst/>
                <a:ahLst/>
                <a:cxnLst/>
                <a:rect l="l" t="t" r="r" b="b"/>
                <a:pathLst>
                  <a:path w="1602546" h="2028295">
                    <a:moveTo>
                      <a:pt x="0" y="0"/>
                    </a:moveTo>
                    <a:lnTo>
                      <a:pt x="1602546" y="0"/>
                    </a:lnTo>
                    <a:lnTo>
                      <a:pt x="1602546" y="2028295"/>
                    </a:lnTo>
                    <a:lnTo>
                      <a:pt x="0" y="2028295"/>
                    </a:lnTo>
                    <a:close/>
                  </a:path>
                </a:pathLst>
              </a:custGeom>
              <a:solidFill>
                <a:srgbClr val="FFFFFF"/>
              </a:solidFill>
            </p:spPr>
          </p:sp>
        </p:grpSp>
        <p:grpSp>
          <p:nvGrpSpPr>
            <p:cNvPr id="13" name="Group 13"/>
            <p:cNvGrpSpPr/>
            <p:nvPr/>
          </p:nvGrpSpPr>
          <p:grpSpPr>
            <a:xfrm rot="0">
              <a:off x="7115172" y="1634805"/>
              <a:ext cx="5857216" cy="7413305"/>
              <a:chOff x="0" y="0"/>
              <a:chExt cx="1602546" cy="2028295"/>
            </a:xfrm>
          </p:grpSpPr>
          <p:sp>
            <p:nvSpPr>
              <p:cNvPr id="14" name="Freeform 14"/>
              <p:cNvSpPr/>
              <p:nvPr/>
            </p:nvSpPr>
            <p:spPr>
              <a:xfrm>
                <a:off x="0" y="0"/>
                <a:ext cx="1602546" cy="2028295"/>
              </a:xfrm>
              <a:custGeom>
                <a:avLst/>
                <a:gdLst/>
                <a:ahLst/>
                <a:cxnLst/>
                <a:rect l="l" t="t" r="r" b="b"/>
                <a:pathLst>
                  <a:path w="1602546" h="2028295">
                    <a:moveTo>
                      <a:pt x="0" y="0"/>
                    </a:moveTo>
                    <a:lnTo>
                      <a:pt x="1602546" y="0"/>
                    </a:lnTo>
                    <a:lnTo>
                      <a:pt x="1602546" y="2028295"/>
                    </a:lnTo>
                    <a:lnTo>
                      <a:pt x="0" y="2028295"/>
                    </a:lnTo>
                    <a:close/>
                  </a:path>
                </a:pathLst>
              </a:custGeom>
              <a:solidFill>
                <a:srgbClr val="FFFFFF"/>
              </a:solidFill>
            </p:spPr>
          </p:sp>
        </p:grpSp>
        <p:grpSp>
          <p:nvGrpSpPr>
            <p:cNvPr id="15" name="Group 15"/>
            <p:cNvGrpSpPr/>
            <p:nvPr/>
          </p:nvGrpSpPr>
          <p:grpSpPr>
            <a:xfrm rot="0">
              <a:off x="14230344" y="1634805"/>
              <a:ext cx="5857216" cy="7413305"/>
              <a:chOff x="0" y="0"/>
              <a:chExt cx="1602546" cy="2028295"/>
            </a:xfrm>
          </p:grpSpPr>
          <p:sp>
            <p:nvSpPr>
              <p:cNvPr id="16" name="Freeform 16"/>
              <p:cNvSpPr/>
              <p:nvPr/>
            </p:nvSpPr>
            <p:spPr>
              <a:xfrm>
                <a:off x="0" y="0"/>
                <a:ext cx="1602546" cy="2028295"/>
              </a:xfrm>
              <a:custGeom>
                <a:avLst/>
                <a:gdLst/>
                <a:ahLst/>
                <a:cxnLst/>
                <a:rect l="l" t="t" r="r" b="b"/>
                <a:pathLst>
                  <a:path w="1602546" h="2028295">
                    <a:moveTo>
                      <a:pt x="0" y="0"/>
                    </a:moveTo>
                    <a:lnTo>
                      <a:pt x="1602546" y="0"/>
                    </a:lnTo>
                    <a:lnTo>
                      <a:pt x="1602546" y="2028295"/>
                    </a:lnTo>
                    <a:lnTo>
                      <a:pt x="0" y="2028295"/>
                    </a:lnTo>
                    <a:close/>
                  </a:path>
                </a:pathLst>
              </a:custGeom>
              <a:solidFill>
                <a:srgbClr val="FFFFFF"/>
              </a:solidFill>
            </p:spPr>
          </p:sp>
        </p:grpSp>
        <p:grpSp>
          <p:nvGrpSpPr>
            <p:cNvPr id="17" name="Group 17"/>
            <p:cNvGrpSpPr>
              <a:grpSpLocks noChangeAspect="1"/>
            </p:cNvGrpSpPr>
            <p:nvPr/>
          </p:nvGrpSpPr>
          <p:grpSpPr>
            <a:xfrm rot="0">
              <a:off x="1293796" y="0"/>
              <a:ext cx="3269624" cy="3269611"/>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
                <a:stretch>
                  <a:fillRect l="-13923" r="-36075"/>
                </a:stretch>
              </a:blipFill>
            </p:spPr>
          </p:sp>
        </p:grpSp>
        <p:grpSp>
          <p:nvGrpSpPr>
            <p:cNvPr id="19" name="Group 19"/>
            <p:cNvGrpSpPr>
              <a:grpSpLocks noChangeAspect="1"/>
            </p:cNvGrpSpPr>
            <p:nvPr/>
          </p:nvGrpSpPr>
          <p:grpSpPr>
            <a:xfrm rot="0">
              <a:off x="8408968" y="0"/>
              <a:ext cx="3269624" cy="3269611"/>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5073" r="-25073"/>
                </a:stretch>
              </a:blipFill>
            </p:spPr>
          </p:sp>
        </p:grpSp>
        <p:grpSp>
          <p:nvGrpSpPr>
            <p:cNvPr id="21" name="Group 21"/>
            <p:cNvGrpSpPr>
              <a:grpSpLocks noChangeAspect="1"/>
            </p:cNvGrpSpPr>
            <p:nvPr/>
          </p:nvGrpSpPr>
          <p:grpSpPr>
            <a:xfrm rot="0">
              <a:off x="15524140" y="0"/>
              <a:ext cx="3269624" cy="3269611"/>
              <a:chOff x="0" y="0"/>
              <a:chExt cx="6350000" cy="6349975"/>
            </a:xfrm>
          </p:grpSpPr>
          <p:sp>
            <p:nvSpPr>
              <p:cNvPr id="22" name="Freeform 2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999" r="-24999"/>
                </a:stretch>
              </a:blipFill>
            </p:spPr>
          </p:sp>
        </p:grpSp>
      </p:grpSp>
      <p:sp>
        <p:nvSpPr>
          <p:cNvPr id="23" name="TextBox 23"/>
          <p:cNvSpPr txBox="1"/>
          <p:nvPr/>
        </p:nvSpPr>
        <p:spPr>
          <a:xfrm>
            <a:off x="6694524" y="603250"/>
            <a:ext cx="4930529" cy="727074"/>
          </a:xfrm>
          <a:prstGeom prst="rect">
            <a:avLst/>
          </a:prstGeom>
        </p:spPr>
        <p:txBody>
          <a:bodyPr lIns="0" tIns="0" rIns="0" bIns="0" rtlCol="0" anchor="t">
            <a:spAutoFit/>
          </a:bodyPr>
          <a:lstStyle/>
          <a:p>
            <a:pPr algn="ctr">
              <a:lnSpc>
                <a:spcPts val="5600"/>
              </a:lnSpc>
            </a:pPr>
            <a:r>
              <a:rPr lang="en-US" sz="4000">
                <a:solidFill>
                  <a:srgbClr val="FFFFFF"/>
                </a:solidFill>
                <a:latin typeface="Poppins Medium" panose="00000600000000000000"/>
              </a:rPr>
              <a:t>MEET OUR TEAM</a:t>
            </a:r>
            <a:endParaRPr lang="en-US" sz="4000">
              <a:solidFill>
                <a:srgbClr val="FFFFFF"/>
              </a:solidFill>
              <a:latin typeface="Poppins Medium" panose="00000600000000000000"/>
            </a:endParaRPr>
          </a:p>
        </p:txBody>
      </p:sp>
      <p:sp>
        <p:nvSpPr>
          <p:cNvPr id="24" name="TextBox 24"/>
          <p:cNvSpPr txBox="1"/>
          <p:nvPr/>
        </p:nvSpPr>
        <p:spPr>
          <a:xfrm>
            <a:off x="2795479" y="5076825"/>
            <a:ext cx="2423463" cy="368299"/>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242424"/>
                </a:solidFill>
                <a:latin typeface="Poppins Medium Bold" panose="00000700000000000000"/>
              </a:rPr>
              <a:t>AKANKE ABIMBOLA</a:t>
            </a:r>
            <a:endParaRPr lang="en-US" sz="2000">
              <a:solidFill>
                <a:srgbClr val="242424"/>
              </a:solidFill>
              <a:latin typeface="Poppins Medium Bold" panose="00000700000000000000"/>
            </a:endParaRPr>
          </a:p>
        </p:txBody>
      </p:sp>
      <p:sp>
        <p:nvSpPr>
          <p:cNvPr id="25" name="TextBox 25"/>
          <p:cNvSpPr txBox="1"/>
          <p:nvPr/>
        </p:nvSpPr>
        <p:spPr>
          <a:xfrm>
            <a:off x="1950576" y="5816046"/>
            <a:ext cx="3694295" cy="3256533"/>
          </a:xfrm>
          <a:prstGeom prst="rect">
            <a:avLst/>
          </a:prstGeom>
        </p:spPr>
        <p:txBody>
          <a:bodyPr lIns="0" tIns="0" rIns="0" bIns="0" rtlCol="0" anchor="t">
            <a:spAutoFit/>
          </a:bodyPr>
          <a:lstStyle/>
          <a:p>
            <a:pPr marL="0" lvl="0" indent="0" algn="ctr">
              <a:lnSpc>
                <a:spcPts val="2875"/>
              </a:lnSpc>
            </a:pPr>
            <a:r>
              <a:rPr lang="en-US" sz="1700">
                <a:solidFill>
                  <a:srgbClr val="242424"/>
                </a:solidFill>
                <a:latin typeface="Poppins" panose="00000500000000000000"/>
              </a:rPr>
              <a:t>Abimbola is a Social Worker who envisoned a team of African sisters coming together to birth the Animaux Team dream. She has grown up in a society where animals are killed with impunity and decided to change the narrative for Africa to become a better place.</a:t>
            </a:r>
            <a:endParaRPr lang="en-US" sz="1700">
              <a:solidFill>
                <a:srgbClr val="242424"/>
              </a:solidFill>
              <a:latin typeface="Poppins" panose="00000500000000000000"/>
            </a:endParaRPr>
          </a:p>
        </p:txBody>
      </p:sp>
      <p:sp>
        <p:nvSpPr>
          <p:cNvPr id="26" name="TextBox 26"/>
          <p:cNvSpPr txBox="1"/>
          <p:nvPr/>
        </p:nvSpPr>
        <p:spPr>
          <a:xfrm>
            <a:off x="7235546" y="6252246"/>
            <a:ext cx="3694295" cy="2894583"/>
          </a:xfrm>
          <a:prstGeom prst="rect">
            <a:avLst/>
          </a:prstGeom>
        </p:spPr>
        <p:txBody>
          <a:bodyPr lIns="0" tIns="0" rIns="0" bIns="0" rtlCol="0" anchor="t">
            <a:spAutoFit/>
          </a:bodyPr>
          <a:lstStyle/>
          <a:p>
            <a:pPr marL="0" lvl="0" indent="0" algn="ctr">
              <a:lnSpc>
                <a:spcPts val="2875"/>
              </a:lnSpc>
            </a:pPr>
            <a:r>
              <a:rPr lang="en-US" sz="1700">
                <a:solidFill>
                  <a:srgbClr val="242424"/>
                </a:solidFill>
                <a:latin typeface="Poppins" panose="00000500000000000000"/>
              </a:rPr>
              <a:t>Sheba is a lawyer who works hand-in-hand with Mbappe Lilly, the team's resident lawyer, in drafting out strategies for impacting le legislative arm of government to create policies that are postive for animals. She handles all executive affairs too.</a:t>
            </a:r>
            <a:endParaRPr lang="en-US" sz="1700">
              <a:solidFill>
                <a:srgbClr val="242424"/>
              </a:solidFill>
              <a:latin typeface="Poppins" panose="00000500000000000000"/>
            </a:endParaRPr>
          </a:p>
        </p:txBody>
      </p:sp>
      <p:sp>
        <p:nvSpPr>
          <p:cNvPr id="27" name="TextBox 27"/>
          <p:cNvSpPr txBox="1"/>
          <p:nvPr/>
        </p:nvSpPr>
        <p:spPr>
          <a:xfrm>
            <a:off x="12661867" y="6252246"/>
            <a:ext cx="3694295" cy="2894583"/>
          </a:xfrm>
          <a:prstGeom prst="rect">
            <a:avLst/>
          </a:prstGeom>
        </p:spPr>
        <p:txBody>
          <a:bodyPr lIns="0" tIns="0" rIns="0" bIns="0" rtlCol="0" anchor="t">
            <a:spAutoFit/>
          </a:bodyPr>
          <a:lstStyle/>
          <a:p>
            <a:pPr marL="0" lvl="0" indent="0" algn="ctr">
              <a:lnSpc>
                <a:spcPts val="2875"/>
              </a:lnSpc>
            </a:pPr>
            <a:r>
              <a:rPr lang="en-US" sz="1700">
                <a:solidFill>
                  <a:srgbClr val="242424"/>
                </a:solidFill>
                <a:latin typeface="Poppins" panose="00000500000000000000"/>
              </a:rPr>
              <a:t>Kate is an animal doctor who focuses on the health of animals. She supervises the medical team in ensuring animals that are rescued are taken care of and in perfect health condition in order to prevent death. She is highly passionate about their survival.</a:t>
            </a:r>
            <a:endParaRPr lang="en-US" sz="1700">
              <a:solidFill>
                <a:srgbClr val="242424"/>
              </a:solidFill>
              <a:latin typeface="Poppins" panose="00000500000000000000"/>
            </a:endParaRPr>
          </a:p>
        </p:txBody>
      </p:sp>
      <p:sp>
        <p:nvSpPr>
          <p:cNvPr id="28" name="TextBox 28"/>
          <p:cNvSpPr txBox="1"/>
          <p:nvPr/>
        </p:nvSpPr>
        <p:spPr>
          <a:xfrm>
            <a:off x="8287562" y="5076825"/>
            <a:ext cx="1744453" cy="368299"/>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242424"/>
                </a:solidFill>
                <a:latin typeface="Poppins Medium Bold" panose="00000700000000000000"/>
              </a:rPr>
              <a:t>KIGATI SHEBA</a:t>
            </a:r>
            <a:endParaRPr lang="en-US" sz="2000">
              <a:solidFill>
                <a:srgbClr val="242424"/>
              </a:solidFill>
              <a:latin typeface="Poppins Medium Bold" panose="00000700000000000000"/>
            </a:endParaRPr>
          </a:p>
        </p:txBody>
      </p:sp>
      <p:sp>
        <p:nvSpPr>
          <p:cNvPr id="29" name="TextBox 29"/>
          <p:cNvSpPr txBox="1"/>
          <p:nvPr/>
        </p:nvSpPr>
        <p:spPr>
          <a:xfrm>
            <a:off x="13592917" y="5076825"/>
            <a:ext cx="1744453" cy="368299"/>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242424"/>
                </a:solidFill>
                <a:latin typeface="Poppins Medium Bold" panose="00000700000000000000"/>
              </a:rPr>
              <a:t>KATE GLOVER</a:t>
            </a:r>
            <a:endParaRPr lang="en-US" sz="2000">
              <a:solidFill>
                <a:srgbClr val="242424"/>
              </a:solidFill>
              <a:latin typeface="Poppins Medium Bold" panose="00000700000000000000"/>
            </a:endParaRPr>
          </a:p>
        </p:txBody>
      </p:sp>
      <p:sp>
        <p:nvSpPr>
          <p:cNvPr id="30" name="TextBox 30"/>
          <p:cNvSpPr txBox="1"/>
          <p:nvPr/>
        </p:nvSpPr>
        <p:spPr>
          <a:xfrm>
            <a:off x="2982207" y="5552521"/>
            <a:ext cx="2050008" cy="368299"/>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242424"/>
                </a:solidFill>
                <a:latin typeface="Poppins Medium" panose="00000600000000000000"/>
              </a:rPr>
              <a:t>FOUNDER/CEO</a:t>
            </a:r>
            <a:endParaRPr lang="en-US" sz="2000">
              <a:solidFill>
                <a:srgbClr val="242424"/>
              </a:solidFill>
              <a:latin typeface="Poppins Medium" panose="00000600000000000000"/>
            </a:endParaRPr>
          </a:p>
        </p:txBody>
      </p:sp>
      <p:sp>
        <p:nvSpPr>
          <p:cNvPr id="31" name="TextBox 31"/>
          <p:cNvSpPr txBox="1"/>
          <p:nvPr/>
        </p:nvSpPr>
        <p:spPr>
          <a:xfrm>
            <a:off x="8271773" y="5552521"/>
            <a:ext cx="2253710" cy="368299"/>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242424"/>
                </a:solidFill>
                <a:latin typeface="Poppins Medium" panose="00000600000000000000"/>
              </a:rPr>
              <a:t>CHIEF EXECUTIVE</a:t>
            </a:r>
            <a:endParaRPr lang="en-US" sz="2000">
              <a:solidFill>
                <a:srgbClr val="242424"/>
              </a:solidFill>
              <a:latin typeface="Poppins Medium" panose="00000600000000000000"/>
            </a:endParaRPr>
          </a:p>
        </p:txBody>
      </p:sp>
      <p:sp>
        <p:nvSpPr>
          <p:cNvPr id="32" name="TextBox 32"/>
          <p:cNvSpPr txBox="1"/>
          <p:nvPr/>
        </p:nvSpPr>
        <p:spPr>
          <a:xfrm>
            <a:off x="13627263" y="5552521"/>
            <a:ext cx="1744453" cy="368299"/>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242424"/>
                </a:solidFill>
                <a:latin typeface="Poppins Medium" panose="00000600000000000000"/>
              </a:rPr>
              <a:t>DOCTOR</a:t>
            </a:r>
            <a:endParaRPr lang="en-US" sz="2000">
              <a:solidFill>
                <a:srgbClr val="242424"/>
              </a:solidFill>
              <a:latin typeface="Poppins Medium" panose="000006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8264925" y="0"/>
            <a:ext cx="10023075" cy="10287000"/>
            <a:chOff x="0" y="0"/>
            <a:chExt cx="3656445" cy="3752725"/>
          </a:xfrm>
        </p:grpSpPr>
        <p:sp>
          <p:nvSpPr>
            <p:cNvPr id="3" name="Freeform 3"/>
            <p:cNvSpPr/>
            <p:nvPr/>
          </p:nvSpPr>
          <p:spPr>
            <a:xfrm>
              <a:off x="0" y="0"/>
              <a:ext cx="3656445" cy="3752726"/>
            </a:xfrm>
            <a:custGeom>
              <a:avLst/>
              <a:gdLst/>
              <a:ahLst/>
              <a:cxnLst/>
              <a:rect l="l" t="t" r="r" b="b"/>
              <a:pathLst>
                <a:path w="3656445" h="3752726">
                  <a:moveTo>
                    <a:pt x="0" y="0"/>
                  </a:moveTo>
                  <a:lnTo>
                    <a:pt x="3656445" y="0"/>
                  </a:lnTo>
                  <a:lnTo>
                    <a:pt x="3656445" y="3752726"/>
                  </a:lnTo>
                  <a:lnTo>
                    <a:pt x="0" y="3752726"/>
                  </a:lnTo>
                  <a:close/>
                </a:path>
              </a:pathLst>
            </a:custGeom>
            <a:solidFill>
              <a:srgbClr val="242424"/>
            </a:solidFill>
          </p:spPr>
        </p:sp>
      </p:grpSp>
      <p:grpSp>
        <p:nvGrpSpPr>
          <p:cNvPr id="4" name="Group 4"/>
          <p:cNvGrpSpPr/>
          <p:nvPr/>
        </p:nvGrpSpPr>
        <p:grpSpPr>
          <a:xfrm rot="0">
            <a:off x="0" y="0"/>
            <a:ext cx="8264925" cy="10287000"/>
            <a:chOff x="0" y="0"/>
            <a:chExt cx="3015067" cy="3752725"/>
          </a:xfrm>
        </p:grpSpPr>
        <p:sp>
          <p:nvSpPr>
            <p:cNvPr id="5" name="Freeform 5"/>
            <p:cNvSpPr/>
            <p:nvPr/>
          </p:nvSpPr>
          <p:spPr>
            <a:xfrm>
              <a:off x="0" y="0"/>
              <a:ext cx="3015067" cy="3752726"/>
            </a:xfrm>
            <a:custGeom>
              <a:avLst/>
              <a:gdLst/>
              <a:ahLst/>
              <a:cxnLst/>
              <a:rect l="l" t="t" r="r" b="b"/>
              <a:pathLst>
                <a:path w="3015067" h="3752726">
                  <a:moveTo>
                    <a:pt x="0" y="0"/>
                  </a:moveTo>
                  <a:lnTo>
                    <a:pt x="3015067" y="0"/>
                  </a:lnTo>
                  <a:lnTo>
                    <a:pt x="3015067" y="3752726"/>
                  </a:lnTo>
                  <a:lnTo>
                    <a:pt x="0" y="3752726"/>
                  </a:lnTo>
                  <a:close/>
                </a:path>
              </a:pathLst>
            </a:custGeom>
            <a:solidFill>
              <a:srgbClr val="FF5F00"/>
            </a:solidFill>
          </p:spPr>
        </p:sp>
      </p:grpSp>
      <p:pic>
        <p:nvPicPr>
          <p:cNvPr id="6" name="Picture 6"/>
          <p:cNvPicPr>
            <a:picLocks noChangeAspect="1"/>
          </p:cNvPicPr>
          <p:nvPr/>
        </p:nvPicPr>
        <p:blipFill>
          <a:blip r:embed="rId1"/>
          <a:srcRect l="13569" r="13569"/>
          <a:stretch>
            <a:fillRect/>
          </a:stretch>
        </p:blipFill>
        <p:spPr>
          <a:xfrm>
            <a:off x="8264925" y="1028700"/>
            <a:ext cx="8994375" cy="8229600"/>
          </a:xfrm>
          <a:prstGeom prst="rect">
            <a:avLst/>
          </a:prstGeom>
        </p:spPr>
      </p:pic>
      <p:grpSp>
        <p:nvGrpSpPr>
          <p:cNvPr id="7" name="Group 7"/>
          <p:cNvGrpSpPr/>
          <p:nvPr/>
        </p:nvGrpSpPr>
        <p:grpSpPr>
          <a:xfrm rot="0">
            <a:off x="1028700" y="1028700"/>
            <a:ext cx="7236225" cy="8229600"/>
            <a:chOff x="0" y="0"/>
            <a:chExt cx="2639795" cy="3002180"/>
          </a:xfrm>
        </p:grpSpPr>
        <p:sp>
          <p:nvSpPr>
            <p:cNvPr id="8" name="Freeform 8"/>
            <p:cNvSpPr/>
            <p:nvPr/>
          </p:nvSpPr>
          <p:spPr>
            <a:xfrm>
              <a:off x="0" y="0"/>
              <a:ext cx="2639795" cy="3002180"/>
            </a:xfrm>
            <a:custGeom>
              <a:avLst/>
              <a:gdLst/>
              <a:ahLst/>
              <a:cxnLst/>
              <a:rect l="l" t="t" r="r" b="b"/>
              <a:pathLst>
                <a:path w="2639795" h="3002180">
                  <a:moveTo>
                    <a:pt x="0" y="0"/>
                  </a:moveTo>
                  <a:lnTo>
                    <a:pt x="2639795" y="0"/>
                  </a:lnTo>
                  <a:lnTo>
                    <a:pt x="2639795" y="3002180"/>
                  </a:lnTo>
                  <a:lnTo>
                    <a:pt x="0" y="3002180"/>
                  </a:lnTo>
                  <a:close/>
                </a:path>
              </a:pathLst>
            </a:custGeom>
            <a:solidFill>
              <a:srgbClr val="FFFFFF"/>
            </a:solidFill>
          </p:spPr>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85934" y="2282003"/>
            <a:ext cx="622988" cy="889983"/>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5934" y="5495962"/>
            <a:ext cx="622988" cy="622988"/>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53393" y="8162582"/>
            <a:ext cx="488069" cy="37536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05087" y="8687975"/>
            <a:ext cx="436375" cy="453688"/>
          </a:xfrm>
          <a:prstGeom prst="rect">
            <a:avLst/>
          </a:prstGeom>
        </p:spPr>
      </p:pic>
      <p:sp>
        <p:nvSpPr>
          <p:cNvPr id="13" name="TextBox 13"/>
          <p:cNvSpPr txBox="1"/>
          <p:nvPr/>
        </p:nvSpPr>
        <p:spPr>
          <a:xfrm>
            <a:off x="1645207" y="1084772"/>
            <a:ext cx="4679474" cy="634999"/>
          </a:xfrm>
          <a:prstGeom prst="rect">
            <a:avLst/>
          </a:prstGeom>
        </p:spPr>
        <p:txBody>
          <a:bodyPr lIns="0" tIns="0" rIns="0" bIns="0" rtlCol="0" anchor="t">
            <a:spAutoFit/>
          </a:bodyPr>
          <a:lstStyle/>
          <a:p>
            <a:pPr>
              <a:lnSpc>
                <a:spcPts val="4900"/>
              </a:lnSpc>
            </a:pPr>
            <a:r>
              <a:rPr lang="en-US" sz="3500">
                <a:solidFill>
                  <a:srgbClr val="242424"/>
                </a:solidFill>
                <a:latin typeface="Poppins Medium Bold" panose="00000700000000000000"/>
              </a:rPr>
              <a:t>GET IN TOUCH</a:t>
            </a:r>
            <a:endParaRPr lang="en-US" sz="3500">
              <a:solidFill>
                <a:srgbClr val="242424"/>
              </a:solidFill>
              <a:latin typeface="Poppins Medium Bold" panose="00000700000000000000"/>
            </a:endParaRPr>
          </a:p>
        </p:txBody>
      </p:sp>
      <p:sp>
        <p:nvSpPr>
          <p:cNvPr id="14" name="TextBox 14"/>
          <p:cNvSpPr txBox="1"/>
          <p:nvPr/>
        </p:nvSpPr>
        <p:spPr>
          <a:xfrm>
            <a:off x="1645207" y="1786446"/>
            <a:ext cx="5732309" cy="373760"/>
          </a:xfrm>
          <a:prstGeom prst="rect">
            <a:avLst/>
          </a:prstGeom>
        </p:spPr>
        <p:txBody>
          <a:bodyPr lIns="0" tIns="0" rIns="0" bIns="0" rtlCol="0" anchor="t">
            <a:spAutoFit/>
          </a:bodyPr>
          <a:lstStyle/>
          <a:p>
            <a:pPr marL="0" lvl="0" indent="0">
              <a:lnSpc>
                <a:spcPts val="3040"/>
              </a:lnSpc>
            </a:pPr>
            <a:r>
              <a:rPr lang="en-US" sz="1800">
                <a:solidFill>
                  <a:srgbClr val="242424"/>
                </a:solidFill>
                <a:latin typeface="Poppins" panose="00000500000000000000"/>
              </a:rPr>
              <a:t>We are present in over 8 African countries.</a:t>
            </a:r>
            <a:endParaRPr lang="en-US" sz="1800">
              <a:solidFill>
                <a:srgbClr val="242424"/>
              </a:solidFill>
              <a:latin typeface="Poppins" panose="00000500000000000000"/>
            </a:endParaRPr>
          </a:p>
        </p:txBody>
      </p:sp>
      <p:sp>
        <p:nvSpPr>
          <p:cNvPr id="15" name="TextBox 15"/>
          <p:cNvSpPr txBox="1"/>
          <p:nvPr/>
        </p:nvSpPr>
        <p:spPr>
          <a:xfrm>
            <a:off x="2244812" y="2177228"/>
            <a:ext cx="4259625" cy="3618483"/>
          </a:xfrm>
          <a:prstGeom prst="rect">
            <a:avLst/>
          </a:prstGeom>
        </p:spPr>
        <p:txBody>
          <a:bodyPr lIns="0" tIns="0" rIns="0" bIns="0" rtlCol="0" anchor="t">
            <a:spAutoFit/>
          </a:bodyPr>
          <a:lstStyle/>
          <a:p>
            <a:pPr>
              <a:lnSpc>
                <a:spcPts val="2875"/>
              </a:lnSpc>
            </a:pPr>
            <a:r>
              <a:rPr lang="en-US" sz="1700">
                <a:solidFill>
                  <a:srgbClr val="242424"/>
                </a:solidFill>
                <a:latin typeface="Poppins" panose="00000500000000000000"/>
              </a:rPr>
              <a:t>123 Street, Lagos, Nigeria</a:t>
            </a:r>
            <a:endParaRPr lang="en-US" sz="1700">
              <a:solidFill>
                <a:srgbClr val="242424"/>
              </a:solidFill>
              <a:latin typeface="Poppins" panose="00000500000000000000"/>
            </a:endParaRPr>
          </a:p>
          <a:p>
            <a:pPr>
              <a:lnSpc>
                <a:spcPts val="2875"/>
              </a:lnSpc>
            </a:pPr>
            <a:r>
              <a:rPr lang="en-US" sz="1700">
                <a:solidFill>
                  <a:srgbClr val="242424"/>
                </a:solidFill>
                <a:latin typeface="Poppins" panose="00000500000000000000"/>
              </a:rPr>
              <a:t>456 Street, Accra, Ghana</a:t>
            </a:r>
            <a:endParaRPr lang="en-US" sz="1700">
              <a:solidFill>
                <a:srgbClr val="242424"/>
              </a:solidFill>
              <a:latin typeface="Poppins" panose="00000500000000000000"/>
            </a:endParaRPr>
          </a:p>
          <a:p>
            <a:pPr>
              <a:lnSpc>
                <a:spcPts val="2875"/>
              </a:lnSpc>
            </a:pPr>
            <a:r>
              <a:rPr lang="en-US" sz="1700">
                <a:solidFill>
                  <a:srgbClr val="242424"/>
                </a:solidFill>
                <a:latin typeface="Poppins" panose="00000500000000000000"/>
              </a:rPr>
              <a:t>789 Street, Dakar, Senegal</a:t>
            </a:r>
            <a:endParaRPr lang="en-US" sz="1700">
              <a:solidFill>
                <a:srgbClr val="242424"/>
              </a:solidFill>
              <a:latin typeface="Poppins" panose="00000500000000000000"/>
            </a:endParaRPr>
          </a:p>
          <a:p>
            <a:pPr>
              <a:lnSpc>
                <a:spcPts val="2875"/>
              </a:lnSpc>
            </a:pPr>
            <a:r>
              <a:rPr lang="en-US" sz="1700">
                <a:solidFill>
                  <a:srgbClr val="242424"/>
                </a:solidFill>
                <a:latin typeface="Poppins" panose="00000500000000000000"/>
              </a:rPr>
              <a:t>123 Street, Lome, Togo</a:t>
            </a:r>
            <a:endParaRPr lang="en-US" sz="1700">
              <a:solidFill>
                <a:srgbClr val="242424"/>
              </a:solidFill>
              <a:latin typeface="Poppins" panose="00000500000000000000"/>
            </a:endParaRPr>
          </a:p>
          <a:p>
            <a:pPr>
              <a:lnSpc>
                <a:spcPts val="2875"/>
              </a:lnSpc>
            </a:pPr>
            <a:r>
              <a:rPr lang="en-US" sz="1700">
                <a:solidFill>
                  <a:srgbClr val="242424"/>
                </a:solidFill>
                <a:latin typeface="Poppins" panose="00000500000000000000"/>
              </a:rPr>
              <a:t>321 Street, Cairo, Egypt</a:t>
            </a:r>
            <a:endParaRPr lang="en-US" sz="1700">
              <a:solidFill>
                <a:srgbClr val="242424"/>
              </a:solidFill>
              <a:latin typeface="Poppins" panose="00000500000000000000"/>
            </a:endParaRPr>
          </a:p>
          <a:p>
            <a:pPr>
              <a:lnSpc>
                <a:spcPts val="2875"/>
              </a:lnSpc>
            </a:pPr>
            <a:r>
              <a:rPr lang="en-US" sz="1700">
                <a:solidFill>
                  <a:srgbClr val="242424"/>
                </a:solidFill>
                <a:latin typeface="Poppins" panose="00000500000000000000"/>
              </a:rPr>
              <a:t>419 Street, Addis Ababa, Ethiopia</a:t>
            </a:r>
            <a:endParaRPr lang="en-US" sz="1700">
              <a:solidFill>
                <a:srgbClr val="242424"/>
              </a:solidFill>
              <a:latin typeface="Poppins" panose="00000500000000000000"/>
            </a:endParaRPr>
          </a:p>
          <a:p>
            <a:pPr>
              <a:lnSpc>
                <a:spcPts val="2875"/>
              </a:lnSpc>
            </a:pPr>
            <a:r>
              <a:rPr lang="en-US" sz="1700">
                <a:solidFill>
                  <a:srgbClr val="242424"/>
                </a:solidFill>
                <a:latin typeface="Poppins" panose="00000500000000000000"/>
              </a:rPr>
              <a:t>920 Street, Nairobi, Kenya</a:t>
            </a:r>
            <a:endParaRPr lang="en-US" sz="1700">
              <a:solidFill>
                <a:srgbClr val="242424"/>
              </a:solidFill>
              <a:latin typeface="Poppins" panose="00000500000000000000"/>
            </a:endParaRPr>
          </a:p>
          <a:p>
            <a:pPr>
              <a:lnSpc>
                <a:spcPts val="2875"/>
              </a:lnSpc>
            </a:pPr>
            <a:r>
              <a:rPr lang="en-US" sz="1700">
                <a:solidFill>
                  <a:srgbClr val="242424"/>
                </a:solidFill>
                <a:latin typeface="Poppins" panose="00000500000000000000"/>
              </a:rPr>
              <a:t>440 Street, Kampala, Uganda</a:t>
            </a:r>
            <a:endParaRPr lang="en-US" sz="1700">
              <a:solidFill>
                <a:srgbClr val="242424"/>
              </a:solidFill>
              <a:latin typeface="Poppins" panose="00000500000000000000"/>
            </a:endParaRPr>
          </a:p>
          <a:p>
            <a:pPr>
              <a:lnSpc>
                <a:spcPts val="2875"/>
              </a:lnSpc>
            </a:pPr>
          </a:p>
          <a:p>
            <a:pPr marL="0" lvl="0" indent="0">
              <a:lnSpc>
                <a:spcPts val="2875"/>
              </a:lnSpc>
            </a:pPr>
          </a:p>
        </p:txBody>
      </p:sp>
      <p:sp>
        <p:nvSpPr>
          <p:cNvPr id="16" name="TextBox 16"/>
          <p:cNvSpPr txBox="1"/>
          <p:nvPr/>
        </p:nvSpPr>
        <p:spPr>
          <a:xfrm>
            <a:off x="2381549" y="5162550"/>
            <a:ext cx="2969506" cy="3618483"/>
          </a:xfrm>
          <a:prstGeom prst="rect">
            <a:avLst/>
          </a:prstGeom>
        </p:spPr>
        <p:txBody>
          <a:bodyPr lIns="0" tIns="0" rIns="0" bIns="0" rtlCol="0" anchor="t">
            <a:spAutoFit/>
          </a:bodyPr>
          <a:lstStyle/>
          <a:p>
            <a:pPr>
              <a:lnSpc>
                <a:spcPts val="2875"/>
              </a:lnSpc>
            </a:pPr>
            <a:r>
              <a:rPr lang="en-US" sz="1700">
                <a:solidFill>
                  <a:srgbClr val="242424"/>
                </a:solidFill>
                <a:latin typeface="Poppins" panose="00000500000000000000"/>
              </a:rPr>
              <a:t>+234 345 67890</a:t>
            </a:r>
            <a:endParaRPr lang="en-US" sz="1700">
              <a:solidFill>
                <a:srgbClr val="242424"/>
              </a:solidFill>
              <a:latin typeface="Poppins" panose="00000500000000000000"/>
            </a:endParaRPr>
          </a:p>
          <a:p>
            <a:pPr>
              <a:lnSpc>
                <a:spcPts val="2875"/>
              </a:lnSpc>
            </a:pPr>
            <a:r>
              <a:rPr lang="en-US" sz="1700">
                <a:solidFill>
                  <a:srgbClr val="242424"/>
                </a:solidFill>
                <a:latin typeface="Arimo" panose="020B0604020202020204"/>
              </a:rPr>
              <a:t>+233 345 67890</a:t>
            </a:r>
            <a:endParaRPr lang="en-US" sz="1700">
              <a:solidFill>
                <a:srgbClr val="242424"/>
              </a:solidFill>
              <a:latin typeface="Arimo" panose="020B0604020202020204"/>
            </a:endParaRPr>
          </a:p>
          <a:p>
            <a:pPr>
              <a:lnSpc>
                <a:spcPts val="2875"/>
              </a:lnSpc>
            </a:pPr>
            <a:r>
              <a:rPr lang="en-US" sz="1700">
                <a:solidFill>
                  <a:srgbClr val="242424"/>
                </a:solidFill>
                <a:latin typeface="Arimo" panose="020B0604020202020204"/>
              </a:rPr>
              <a:t>+221 345 67890</a:t>
            </a:r>
            <a:endParaRPr lang="en-US" sz="1700">
              <a:solidFill>
                <a:srgbClr val="242424"/>
              </a:solidFill>
              <a:latin typeface="Arimo" panose="020B0604020202020204"/>
            </a:endParaRPr>
          </a:p>
          <a:p>
            <a:pPr>
              <a:lnSpc>
                <a:spcPts val="2875"/>
              </a:lnSpc>
            </a:pPr>
            <a:r>
              <a:rPr lang="en-US" sz="1700">
                <a:solidFill>
                  <a:srgbClr val="242424"/>
                </a:solidFill>
                <a:latin typeface="Arimo" panose="020B0604020202020204"/>
              </a:rPr>
              <a:t>+228 345 67890</a:t>
            </a:r>
            <a:endParaRPr lang="en-US" sz="1700">
              <a:solidFill>
                <a:srgbClr val="242424"/>
              </a:solidFill>
              <a:latin typeface="Arimo" panose="020B0604020202020204"/>
            </a:endParaRPr>
          </a:p>
          <a:p>
            <a:pPr>
              <a:lnSpc>
                <a:spcPts val="2875"/>
              </a:lnSpc>
            </a:pPr>
            <a:r>
              <a:rPr lang="en-US" sz="1700">
                <a:solidFill>
                  <a:srgbClr val="242424"/>
                </a:solidFill>
                <a:latin typeface="Arimo" panose="020B0604020202020204"/>
              </a:rPr>
              <a:t>+20 345 67890</a:t>
            </a:r>
            <a:endParaRPr lang="en-US" sz="1700">
              <a:solidFill>
                <a:srgbClr val="242424"/>
              </a:solidFill>
              <a:latin typeface="Arimo" panose="020B0604020202020204"/>
            </a:endParaRPr>
          </a:p>
          <a:p>
            <a:pPr>
              <a:lnSpc>
                <a:spcPts val="2875"/>
              </a:lnSpc>
            </a:pPr>
            <a:r>
              <a:rPr lang="en-US" sz="1700">
                <a:solidFill>
                  <a:srgbClr val="242424"/>
                </a:solidFill>
                <a:latin typeface="Arimo" panose="020B0604020202020204"/>
              </a:rPr>
              <a:t>+251 345 67890</a:t>
            </a:r>
            <a:endParaRPr lang="en-US" sz="1700">
              <a:solidFill>
                <a:srgbClr val="242424"/>
              </a:solidFill>
              <a:latin typeface="Arimo" panose="020B0604020202020204"/>
            </a:endParaRPr>
          </a:p>
          <a:p>
            <a:pPr>
              <a:lnSpc>
                <a:spcPts val="2875"/>
              </a:lnSpc>
            </a:pPr>
            <a:r>
              <a:rPr lang="en-US" sz="1700">
                <a:solidFill>
                  <a:srgbClr val="242424"/>
                </a:solidFill>
                <a:latin typeface="Arimo" panose="020B0604020202020204"/>
              </a:rPr>
              <a:t>+254 345 67890</a:t>
            </a:r>
            <a:endParaRPr lang="en-US" sz="1700">
              <a:solidFill>
                <a:srgbClr val="242424"/>
              </a:solidFill>
              <a:latin typeface="Arimo" panose="020B0604020202020204"/>
            </a:endParaRPr>
          </a:p>
          <a:p>
            <a:pPr>
              <a:lnSpc>
                <a:spcPts val="2875"/>
              </a:lnSpc>
            </a:pPr>
            <a:r>
              <a:rPr lang="en-US" sz="1700">
                <a:solidFill>
                  <a:srgbClr val="242424"/>
                </a:solidFill>
                <a:latin typeface="Arimo" panose="020B0604020202020204"/>
              </a:rPr>
              <a:t>+256 345 67890</a:t>
            </a:r>
            <a:endParaRPr lang="en-US" sz="1700">
              <a:solidFill>
                <a:srgbClr val="242424"/>
              </a:solidFill>
              <a:latin typeface="Arimo" panose="020B0604020202020204"/>
            </a:endParaRPr>
          </a:p>
          <a:p>
            <a:pPr>
              <a:lnSpc>
                <a:spcPts val="2875"/>
              </a:lnSpc>
            </a:pPr>
          </a:p>
          <a:p>
            <a:pPr marL="0" lvl="0" indent="0">
              <a:lnSpc>
                <a:spcPts val="2875"/>
              </a:lnSpc>
            </a:pPr>
          </a:p>
        </p:txBody>
      </p:sp>
      <p:sp>
        <p:nvSpPr>
          <p:cNvPr id="17" name="TextBox 17"/>
          <p:cNvSpPr txBox="1"/>
          <p:nvPr/>
        </p:nvSpPr>
        <p:spPr>
          <a:xfrm>
            <a:off x="2381549" y="8245492"/>
            <a:ext cx="2969506" cy="360933"/>
          </a:xfrm>
          <a:prstGeom prst="rect">
            <a:avLst/>
          </a:prstGeom>
        </p:spPr>
        <p:txBody>
          <a:bodyPr lIns="0" tIns="0" rIns="0" bIns="0" rtlCol="0" anchor="t">
            <a:spAutoFit/>
          </a:bodyPr>
          <a:lstStyle/>
          <a:p>
            <a:pPr marL="0" lvl="0" indent="0">
              <a:lnSpc>
                <a:spcPts val="2875"/>
              </a:lnSpc>
            </a:pPr>
            <a:r>
              <a:rPr lang="en-US" sz="1700">
                <a:solidFill>
                  <a:srgbClr val="242424"/>
                </a:solidFill>
                <a:latin typeface="Poppins" panose="00000500000000000000"/>
              </a:rPr>
              <a:t>lifeonland@emaill.com</a:t>
            </a:r>
            <a:endParaRPr lang="en-US" sz="1700">
              <a:solidFill>
                <a:srgbClr val="242424"/>
              </a:solidFill>
              <a:latin typeface="Poppins" panose="00000500000000000000"/>
            </a:endParaRPr>
          </a:p>
        </p:txBody>
      </p:sp>
      <p:sp>
        <p:nvSpPr>
          <p:cNvPr id="18" name="TextBox 18"/>
          <p:cNvSpPr txBox="1"/>
          <p:nvPr/>
        </p:nvSpPr>
        <p:spPr>
          <a:xfrm>
            <a:off x="2381549" y="8676258"/>
            <a:ext cx="2969506" cy="360933"/>
          </a:xfrm>
          <a:prstGeom prst="rect">
            <a:avLst/>
          </a:prstGeom>
        </p:spPr>
        <p:txBody>
          <a:bodyPr lIns="0" tIns="0" rIns="0" bIns="0" rtlCol="0" anchor="t">
            <a:spAutoFit/>
          </a:bodyPr>
          <a:lstStyle/>
          <a:p>
            <a:pPr marL="0" lvl="0" indent="0">
              <a:lnSpc>
                <a:spcPts val="2875"/>
              </a:lnSpc>
            </a:pPr>
            <a:r>
              <a:rPr lang="en-US" sz="1700">
                <a:solidFill>
                  <a:srgbClr val="242424"/>
                </a:solidFill>
                <a:latin typeface="Poppins" panose="00000500000000000000"/>
              </a:rPr>
              <a:t>www.animauxteam.com</a:t>
            </a:r>
            <a:endParaRPr lang="en-US" sz="1700">
              <a:solidFill>
                <a:srgbClr val="242424"/>
              </a:solidFill>
              <a:latin typeface="Poppins" panose="00000500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t="11779" b="3792"/>
          <a:stretch>
            <a:fillRect/>
          </a:stretch>
        </p:blipFill>
        <p:spPr>
          <a:xfrm>
            <a:off x="0" y="0"/>
            <a:ext cx="18288000" cy="10287000"/>
          </a:xfrm>
          <a:prstGeom prst="rect">
            <a:avLst/>
          </a:prstGeom>
        </p:spPr>
      </p:pic>
      <p:grpSp>
        <p:nvGrpSpPr>
          <p:cNvPr id="3" name="Group 3"/>
          <p:cNvGrpSpPr/>
          <p:nvPr/>
        </p:nvGrpSpPr>
        <p:grpSpPr>
          <a:xfrm rot="0">
            <a:off x="16799065" y="0"/>
            <a:ext cx="1488935" cy="8062200"/>
            <a:chOff x="0" y="0"/>
            <a:chExt cx="543167" cy="2941112"/>
          </a:xfrm>
        </p:grpSpPr>
        <p:sp>
          <p:nvSpPr>
            <p:cNvPr id="4" name="Freeform 4"/>
            <p:cNvSpPr/>
            <p:nvPr/>
          </p:nvSpPr>
          <p:spPr>
            <a:xfrm>
              <a:off x="0" y="0"/>
              <a:ext cx="543167" cy="2941113"/>
            </a:xfrm>
            <a:custGeom>
              <a:avLst/>
              <a:gdLst/>
              <a:ahLst/>
              <a:cxnLst/>
              <a:rect l="l" t="t" r="r" b="b"/>
              <a:pathLst>
                <a:path w="543167" h="2941113">
                  <a:moveTo>
                    <a:pt x="0" y="0"/>
                  </a:moveTo>
                  <a:lnTo>
                    <a:pt x="543167" y="0"/>
                  </a:lnTo>
                  <a:lnTo>
                    <a:pt x="543167" y="2941113"/>
                  </a:lnTo>
                  <a:lnTo>
                    <a:pt x="0" y="2941113"/>
                  </a:lnTo>
                  <a:close/>
                </a:path>
              </a:pathLst>
            </a:custGeom>
            <a:solidFill>
              <a:srgbClr val="FF5F00"/>
            </a:solidFill>
          </p:spPr>
        </p:sp>
      </p:grpSp>
      <p:grpSp>
        <p:nvGrpSpPr>
          <p:cNvPr id="5" name="Group 5"/>
          <p:cNvGrpSpPr/>
          <p:nvPr/>
        </p:nvGrpSpPr>
        <p:grpSpPr>
          <a:xfrm rot="0">
            <a:off x="16799065" y="8062200"/>
            <a:ext cx="1488935" cy="2224800"/>
            <a:chOff x="0" y="0"/>
            <a:chExt cx="543167" cy="811613"/>
          </a:xfrm>
        </p:grpSpPr>
        <p:sp>
          <p:nvSpPr>
            <p:cNvPr id="6" name="Freeform 6"/>
            <p:cNvSpPr/>
            <p:nvPr/>
          </p:nvSpPr>
          <p:spPr>
            <a:xfrm>
              <a:off x="0" y="0"/>
              <a:ext cx="543167" cy="811613"/>
            </a:xfrm>
            <a:custGeom>
              <a:avLst/>
              <a:gdLst/>
              <a:ahLst/>
              <a:cxnLst/>
              <a:rect l="l" t="t" r="r" b="b"/>
              <a:pathLst>
                <a:path w="543167" h="811613">
                  <a:moveTo>
                    <a:pt x="0" y="0"/>
                  </a:moveTo>
                  <a:lnTo>
                    <a:pt x="543167" y="0"/>
                  </a:lnTo>
                  <a:lnTo>
                    <a:pt x="543167" y="811613"/>
                  </a:lnTo>
                  <a:lnTo>
                    <a:pt x="0" y="811613"/>
                  </a:lnTo>
                  <a:close/>
                </a:path>
              </a:pathLst>
            </a:custGeom>
            <a:solidFill>
              <a:srgbClr val="FFFFFF"/>
            </a:solidFill>
          </p:spPr>
        </p:sp>
      </p:grpSp>
      <p:pic>
        <p:nvPicPr>
          <p:cNvPr id="7" name="Picture 7"/>
          <p:cNvPicPr>
            <a:picLocks noChangeAspect="1"/>
          </p:cNvPicPr>
          <p:nvPr/>
        </p:nvPicPr>
        <p:blipFill>
          <a:blip r:embed="rId2"/>
          <a:srcRect t="4028" b="4028"/>
          <a:stretch>
            <a:fillRect/>
          </a:stretch>
        </p:blipFill>
        <p:spPr>
          <a:xfrm>
            <a:off x="0" y="0"/>
            <a:ext cx="16799065" cy="10287000"/>
          </a:xfrm>
          <a:prstGeom prst="rect">
            <a:avLst/>
          </a:prstGeom>
        </p:spPr>
      </p:pic>
      <p:grpSp>
        <p:nvGrpSpPr>
          <p:cNvPr id="8" name="Group 8"/>
          <p:cNvGrpSpPr/>
          <p:nvPr/>
        </p:nvGrpSpPr>
        <p:grpSpPr>
          <a:xfrm rot="0">
            <a:off x="0" y="0"/>
            <a:ext cx="16799065" cy="10287000"/>
            <a:chOff x="0" y="0"/>
            <a:chExt cx="6128345" cy="3752725"/>
          </a:xfrm>
        </p:grpSpPr>
        <p:sp>
          <p:nvSpPr>
            <p:cNvPr id="9" name="Freeform 9"/>
            <p:cNvSpPr/>
            <p:nvPr/>
          </p:nvSpPr>
          <p:spPr>
            <a:xfrm>
              <a:off x="0" y="0"/>
              <a:ext cx="6128345" cy="3752726"/>
            </a:xfrm>
            <a:custGeom>
              <a:avLst/>
              <a:gdLst/>
              <a:ahLst/>
              <a:cxnLst/>
              <a:rect l="l" t="t" r="r" b="b"/>
              <a:pathLst>
                <a:path w="6128345" h="3752726">
                  <a:moveTo>
                    <a:pt x="0" y="0"/>
                  </a:moveTo>
                  <a:lnTo>
                    <a:pt x="6128345" y="0"/>
                  </a:lnTo>
                  <a:lnTo>
                    <a:pt x="6128345" y="3752726"/>
                  </a:lnTo>
                  <a:lnTo>
                    <a:pt x="0" y="3752726"/>
                  </a:lnTo>
                  <a:close/>
                </a:path>
              </a:pathLst>
            </a:custGeom>
            <a:solidFill>
              <a:srgbClr val="242424">
                <a:alpha val="65882"/>
              </a:srgbClr>
            </a:solidFill>
          </p:spPr>
        </p:sp>
      </p:grpSp>
      <p:grpSp>
        <p:nvGrpSpPr>
          <p:cNvPr id="10" name="Group 10"/>
          <p:cNvGrpSpPr/>
          <p:nvPr/>
        </p:nvGrpSpPr>
        <p:grpSpPr>
          <a:xfrm rot="-5400000">
            <a:off x="17430978" y="9461396"/>
            <a:ext cx="279022" cy="279022"/>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31F20"/>
            </a:solidFill>
          </p:spPr>
        </p:sp>
      </p:grpSp>
      <p:grpSp>
        <p:nvGrpSpPr>
          <p:cNvPr id="12" name="Group 12"/>
          <p:cNvGrpSpPr/>
          <p:nvPr/>
        </p:nvGrpSpPr>
        <p:grpSpPr>
          <a:xfrm rot="-5400000">
            <a:off x="17430978" y="9035089"/>
            <a:ext cx="279022" cy="279022"/>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31F20"/>
            </a:solidFill>
          </p:spPr>
        </p:sp>
      </p:grpSp>
      <p:grpSp>
        <p:nvGrpSpPr>
          <p:cNvPr id="14" name="Group 14"/>
          <p:cNvGrpSpPr/>
          <p:nvPr/>
        </p:nvGrpSpPr>
        <p:grpSpPr>
          <a:xfrm rot="-5400000">
            <a:off x="17430978" y="8580208"/>
            <a:ext cx="279022" cy="279022"/>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31F20"/>
            </a:solidFill>
          </p:spPr>
        </p:sp>
      </p:grpSp>
      <p:sp>
        <p:nvSpPr>
          <p:cNvPr id="16" name="TextBox 16"/>
          <p:cNvSpPr txBox="1"/>
          <p:nvPr/>
        </p:nvSpPr>
        <p:spPr>
          <a:xfrm>
            <a:off x="4738028" y="1845709"/>
            <a:ext cx="7323008" cy="1444628"/>
          </a:xfrm>
          <a:prstGeom prst="rect">
            <a:avLst/>
          </a:prstGeom>
        </p:spPr>
        <p:txBody>
          <a:bodyPr lIns="0" tIns="0" rIns="0" bIns="0" rtlCol="0" anchor="t">
            <a:spAutoFit/>
          </a:bodyPr>
          <a:lstStyle/>
          <a:p>
            <a:pPr algn="ctr">
              <a:lnSpc>
                <a:spcPts val="11200"/>
              </a:lnSpc>
            </a:pPr>
            <a:r>
              <a:rPr lang="en-US" sz="8000">
                <a:solidFill>
                  <a:srgbClr val="231F20"/>
                </a:solidFill>
                <a:latin typeface="Poppins ExtraBold" panose="00000900000000000000"/>
              </a:rPr>
              <a:t>Thank You!</a:t>
            </a:r>
            <a:endParaRPr lang="en-US" sz="8000">
              <a:solidFill>
                <a:srgbClr val="231F20"/>
              </a:solidFill>
              <a:latin typeface="Poppins ExtraBold" panose="00000900000000000000"/>
            </a:endParaRPr>
          </a:p>
        </p:txBody>
      </p:sp>
      <p:sp>
        <p:nvSpPr>
          <p:cNvPr id="17" name="TextBox 17"/>
          <p:cNvSpPr txBox="1"/>
          <p:nvPr/>
        </p:nvSpPr>
        <p:spPr>
          <a:xfrm>
            <a:off x="4239582" y="5786815"/>
            <a:ext cx="8319902" cy="2681690"/>
          </a:xfrm>
          <a:prstGeom prst="rect">
            <a:avLst/>
          </a:prstGeom>
        </p:spPr>
        <p:txBody>
          <a:bodyPr lIns="0" tIns="0" rIns="0" bIns="0" rtlCol="0" anchor="t">
            <a:spAutoFit/>
          </a:bodyPr>
          <a:lstStyle/>
          <a:p>
            <a:pPr algn="ctr">
              <a:lnSpc>
                <a:spcPts val="4295"/>
              </a:lnSpc>
            </a:pPr>
            <a:r>
              <a:rPr lang="en-US" sz="2540">
                <a:solidFill>
                  <a:srgbClr val="FFFFFF"/>
                </a:solidFill>
                <a:latin typeface="Poppins Medium Bold" panose="00000700000000000000"/>
              </a:rPr>
              <a:t>We call on you to please join our movement. Animals, just as humans, should have a right to life, safety and protection. Let us put an end to endangering animals for any reason at all.</a:t>
            </a:r>
            <a:endParaRPr lang="en-US" sz="2540">
              <a:solidFill>
                <a:srgbClr val="FFFFFF"/>
              </a:solidFill>
              <a:latin typeface="Poppins Medium Bold" panose="00000700000000000000"/>
            </a:endParaRPr>
          </a:p>
          <a:p>
            <a:pPr marL="0" lvl="0" indent="0" algn="ctr">
              <a:lnSpc>
                <a:spcPts val="4295"/>
              </a:lnSpc>
            </a:pPr>
            <a:r>
              <a:rPr lang="en-US" sz="2540">
                <a:solidFill>
                  <a:srgbClr val="FFFFFF"/>
                </a:solidFill>
                <a:latin typeface="Poppins Medium Bold" panose="00000700000000000000"/>
              </a:rPr>
              <a:t>Join our clan today!</a:t>
            </a:r>
            <a:endParaRPr lang="en-US" sz="2540">
              <a:solidFill>
                <a:srgbClr val="FFFFFF"/>
              </a:solidFill>
              <a:latin typeface="Poppins Medium Bold" panose="00000700000000000000"/>
            </a:endParaRPr>
          </a:p>
        </p:txBody>
      </p:sp>
      <p:sp>
        <p:nvSpPr>
          <p:cNvPr id="18" name="TextBox 18"/>
          <p:cNvSpPr txBox="1"/>
          <p:nvPr/>
        </p:nvSpPr>
        <p:spPr>
          <a:xfrm rot="-5400000">
            <a:off x="16378530" y="804570"/>
            <a:ext cx="2065436" cy="456295"/>
          </a:xfrm>
          <a:prstGeom prst="rect">
            <a:avLst/>
          </a:prstGeom>
        </p:spPr>
        <p:txBody>
          <a:bodyPr lIns="0" tIns="0" rIns="0" bIns="0" rtlCol="0" anchor="t">
            <a:spAutoFit/>
          </a:bodyPr>
          <a:lstStyle/>
          <a:p>
            <a:pPr marL="0" lvl="0" indent="0" algn="ctr">
              <a:lnSpc>
                <a:spcPts val="3550"/>
              </a:lnSpc>
              <a:spcBef>
                <a:spcPct val="0"/>
              </a:spcBef>
            </a:pPr>
            <a:r>
              <a:rPr lang="en-US" sz="2535">
                <a:solidFill>
                  <a:srgbClr val="FFFFFF"/>
                </a:solidFill>
                <a:latin typeface="Poppins Medium Bold" panose="00000700000000000000"/>
              </a:rPr>
              <a:t>MOVEMENT</a:t>
            </a:r>
            <a:endParaRPr lang="en-US" sz="2535">
              <a:solidFill>
                <a:srgbClr val="FFFFFF"/>
              </a:solidFill>
              <a:latin typeface="Poppins Medium Bold" panose="00000700000000000000"/>
            </a:endParaRPr>
          </a:p>
        </p:txBody>
      </p:sp>
      <p:sp>
        <p:nvSpPr>
          <p:cNvPr id="19" name="TextBox 19"/>
          <p:cNvSpPr txBox="1"/>
          <p:nvPr/>
        </p:nvSpPr>
        <p:spPr>
          <a:xfrm rot="-5400000">
            <a:off x="16691020" y="2900857"/>
            <a:ext cx="1440455" cy="456295"/>
          </a:xfrm>
          <a:prstGeom prst="rect">
            <a:avLst/>
          </a:prstGeom>
        </p:spPr>
        <p:txBody>
          <a:bodyPr lIns="0" tIns="0" rIns="0" bIns="0" rtlCol="0" anchor="t">
            <a:spAutoFit/>
          </a:bodyPr>
          <a:lstStyle/>
          <a:p>
            <a:pPr marL="0" lvl="0" indent="0" algn="ctr">
              <a:lnSpc>
                <a:spcPts val="3550"/>
              </a:lnSpc>
              <a:spcBef>
                <a:spcPct val="0"/>
              </a:spcBef>
            </a:pPr>
            <a:r>
              <a:rPr lang="en-US" sz="2535">
                <a:solidFill>
                  <a:srgbClr val="FFFFFF"/>
                </a:solidFill>
                <a:latin typeface="Poppins Medium Bold" panose="00000700000000000000"/>
              </a:rPr>
              <a:t>RIGHT</a:t>
            </a:r>
            <a:endParaRPr lang="en-US" sz="2535">
              <a:solidFill>
                <a:srgbClr val="FFFFFF"/>
              </a:solidFill>
              <a:latin typeface="Poppins Medium Bold" panose="00000700000000000000"/>
            </a:endParaRPr>
          </a:p>
        </p:txBody>
      </p:sp>
      <p:sp>
        <p:nvSpPr>
          <p:cNvPr id="20" name="TextBox 20"/>
          <p:cNvSpPr txBox="1"/>
          <p:nvPr/>
        </p:nvSpPr>
        <p:spPr>
          <a:xfrm rot="-5400000">
            <a:off x="16691020" y="4935904"/>
            <a:ext cx="1440455" cy="456295"/>
          </a:xfrm>
          <a:prstGeom prst="rect">
            <a:avLst/>
          </a:prstGeom>
        </p:spPr>
        <p:txBody>
          <a:bodyPr lIns="0" tIns="0" rIns="0" bIns="0" rtlCol="0" anchor="t">
            <a:spAutoFit/>
          </a:bodyPr>
          <a:lstStyle/>
          <a:p>
            <a:pPr marL="0" lvl="0" indent="0" algn="ctr">
              <a:lnSpc>
                <a:spcPts val="3550"/>
              </a:lnSpc>
              <a:spcBef>
                <a:spcPct val="0"/>
              </a:spcBef>
            </a:pPr>
            <a:r>
              <a:rPr lang="en-US" sz="2535">
                <a:solidFill>
                  <a:srgbClr val="FFFFFF"/>
                </a:solidFill>
                <a:latin typeface="Poppins Medium Bold" panose="00000700000000000000"/>
              </a:rPr>
              <a:t>ANIMAL</a:t>
            </a:r>
            <a:endParaRPr lang="en-US" sz="2535">
              <a:solidFill>
                <a:srgbClr val="FFFFFF"/>
              </a:solidFill>
              <a:latin typeface="Poppins Medium Bold" panose="00000700000000000000"/>
            </a:endParaRPr>
          </a:p>
        </p:txBody>
      </p:sp>
      <p:sp>
        <p:nvSpPr>
          <p:cNvPr id="21" name="TextBox 21"/>
          <p:cNvSpPr txBox="1"/>
          <p:nvPr/>
        </p:nvSpPr>
        <p:spPr>
          <a:xfrm rot="-5400000">
            <a:off x="16691020" y="6970950"/>
            <a:ext cx="1440455" cy="456295"/>
          </a:xfrm>
          <a:prstGeom prst="rect">
            <a:avLst/>
          </a:prstGeom>
        </p:spPr>
        <p:txBody>
          <a:bodyPr lIns="0" tIns="0" rIns="0" bIns="0" rtlCol="0" anchor="t">
            <a:spAutoFit/>
          </a:bodyPr>
          <a:lstStyle/>
          <a:p>
            <a:pPr marL="0" lvl="0" indent="0" algn="ctr">
              <a:lnSpc>
                <a:spcPts val="3550"/>
              </a:lnSpc>
              <a:spcBef>
                <a:spcPct val="0"/>
              </a:spcBef>
            </a:pPr>
            <a:r>
              <a:rPr lang="en-US" sz="2535">
                <a:solidFill>
                  <a:srgbClr val="FFFFFF"/>
                </a:solidFill>
                <a:latin typeface="Poppins Medium Bold" panose="00000700000000000000"/>
              </a:rPr>
              <a:t>AN</a:t>
            </a:r>
            <a:endParaRPr lang="en-US" sz="2535">
              <a:solidFill>
                <a:srgbClr val="FFFFFF"/>
              </a:solidFill>
              <a:latin typeface="Poppins Medium Bold" panose="000007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488935" cy="10287000"/>
            <a:chOff x="0" y="0"/>
            <a:chExt cx="1985246" cy="13716000"/>
          </a:xfrm>
        </p:grpSpPr>
        <p:grpSp>
          <p:nvGrpSpPr>
            <p:cNvPr id="3" name="Group 3"/>
            <p:cNvGrpSpPr/>
            <p:nvPr/>
          </p:nvGrpSpPr>
          <p:grpSpPr>
            <a:xfrm rot="0">
              <a:off x="0" y="0"/>
              <a:ext cx="1985246" cy="13716000"/>
              <a:chOff x="0" y="0"/>
              <a:chExt cx="543167" cy="3752725"/>
            </a:xfrm>
          </p:grpSpPr>
          <p:sp>
            <p:nvSpPr>
              <p:cNvPr id="4" name="Freeform 4"/>
              <p:cNvSpPr/>
              <p:nvPr/>
            </p:nvSpPr>
            <p:spPr>
              <a:xfrm>
                <a:off x="0" y="0"/>
                <a:ext cx="543167" cy="3752726"/>
              </a:xfrm>
              <a:custGeom>
                <a:avLst/>
                <a:gdLst/>
                <a:ahLst/>
                <a:cxnLst/>
                <a:rect l="l" t="t" r="r" b="b"/>
                <a:pathLst>
                  <a:path w="543167" h="3752726">
                    <a:moveTo>
                      <a:pt x="0" y="0"/>
                    </a:moveTo>
                    <a:lnTo>
                      <a:pt x="543167" y="0"/>
                    </a:lnTo>
                    <a:lnTo>
                      <a:pt x="543167" y="3752726"/>
                    </a:lnTo>
                    <a:lnTo>
                      <a:pt x="0" y="3752726"/>
                    </a:lnTo>
                    <a:close/>
                  </a:path>
                </a:pathLst>
              </a:custGeom>
              <a:solidFill>
                <a:srgbClr val="FF5F00"/>
              </a:solidFill>
            </p:spPr>
          </p:sp>
        </p:grpSp>
        <p:sp>
          <p:nvSpPr>
            <p:cNvPr id="5" name="TextBox 5"/>
            <p:cNvSpPr txBox="1"/>
            <p:nvPr/>
          </p:nvSpPr>
          <p:spPr>
            <a:xfrm rot="-5400000">
              <a:off x="-878614" y="11016706"/>
              <a:ext cx="3694849" cy="547156"/>
            </a:xfrm>
            <a:prstGeom prst="rect">
              <a:avLst/>
            </a:prstGeom>
          </p:spPr>
          <p:txBody>
            <a:bodyPr lIns="0" tIns="0" rIns="0" bIns="0" rtlCol="0" anchor="t">
              <a:spAutoFit/>
            </a:bodyPr>
            <a:lstStyle/>
            <a:p>
              <a:pPr>
                <a:lnSpc>
                  <a:spcPts val="3500"/>
                </a:lnSpc>
              </a:pPr>
              <a:r>
                <a:rPr lang="en-US" sz="2500">
                  <a:solidFill>
                    <a:srgbClr val="242424"/>
                  </a:solidFill>
                  <a:latin typeface="Prompt Bold" panose="00000800000000000000"/>
                </a:rPr>
                <a:t>ANIMAUX TEAM</a:t>
              </a:r>
              <a:endParaRPr lang="en-US" sz="2500">
                <a:solidFill>
                  <a:srgbClr val="242424"/>
                </a:solidFill>
                <a:latin typeface="Prompt Bold" panose="00000800000000000000"/>
              </a:endParaRPr>
            </a:p>
          </p:txBody>
        </p:sp>
        <p:sp>
          <p:nvSpPr>
            <p:cNvPr id="6" name="AutoShape 6"/>
            <p:cNvSpPr/>
            <p:nvPr/>
          </p:nvSpPr>
          <p:spPr>
            <a:xfrm rot="5400000">
              <a:off x="-21386" y="8393619"/>
              <a:ext cx="2098479" cy="0"/>
            </a:xfrm>
            <a:prstGeom prst="line">
              <a:avLst/>
            </a:prstGeom>
            <a:ln w="50800" cap="flat">
              <a:solidFill>
                <a:srgbClr val="242424"/>
              </a:solidFill>
              <a:prstDash val="solid"/>
              <a:headEnd type="none" w="sm" len="sm"/>
              <a:tailEnd type="none" w="sm" len="sm"/>
            </a:ln>
          </p:spPr>
        </p:sp>
        <p:pic>
          <p:nvPicPr>
            <p:cNvPr id="7" name="Picture 7"/>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5400000">
              <a:off x="498189" y="615861"/>
              <a:ext cx="988869" cy="1005320"/>
            </a:xfrm>
            <a:prstGeom prst="rect">
              <a:avLst/>
            </a:prstGeom>
          </p:spPr>
        </p:pic>
        <p:sp>
          <p:nvSpPr>
            <p:cNvPr id="8" name="TextBox 8"/>
            <p:cNvSpPr txBox="1"/>
            <p:nvPr/>
          </p:nvSpPr>
          <p:spPr>
            <a:xfrm rot="-5400000">
              <a:off x="399488" y="6239298"/>
              <a:ext cx="1209108" cy="547156"/>
            </a:xfrm>
            <a:prstGeom prst="rect">
              <a:avLst/>
            </a:prstGeom>
          </p:spPr>
          <p:txBody>
            <a:bodyPr lIns="0" tIns="0" rIns="0" bIns="0" rtlCol="0" anchor="t">
              <a:spAutoFit/>
            </a:bodyPr>
            <a:lstStyle/>
            <a:p>
              <a:pPr>
                <a:lnSpc>
                  <a:spcPts val="3500"/>
                </a:lnSpc>
              </a:pPr>
              <a:r>
                <a:rPr lang="en-US" sz="2500">
                  <a:solidFill>
                    <a:srgbClr val="242424"/>
                  </a:solidFill>
                  <a:latin typeface="Prompt Bold" panose="00000800000000000000"/>
                </a:rPr>
                <a:t>2022</a:t>
              </a:r>
              <a:endParaRPr lang="en-US" sz="2500">
                <a:solidFill>
                  <a:srgbClr val="242424"/>
                </a:solidFill>
                <a:latin typeface="Prompt Bold" panose="00000800000000000000"/>
              </a:endParaRPr>
            </a:p>
          </p:txBody>
        </p:sp>
      </p:grpSp>
      <p:grpSp>
        <p:nvGrpSpPr>
          <p:cNvPr id="9" name="Group 9"/>
          <p:cNvGrpSpPr/>
          <p:nvPr/>
        </p:nvGrpSpPr>
        <p:grpSpPr>
          <a:xfrm rot="0">
            <a:off x="1488935" y="0"/>
            <a:ext cx="7996108" cy="10287000"/>
            <a:chOff x="0" y="0"/>
            <a:chExt cx="2917002" cy="3752725"/>
          </a:xfrm>
        </p:grpSpPr>
        <p:sp>
          <p:nvSpPr>
            <p:cNvPr id="10" name="Freeform 10"/>
            <p:cNvSpPr/>
            <p:nvPr/>
          </p:nvSpPr>
          <p:spPr>
            <a:xfrm>
              <a:off x="0" y="0"/>
              <a:ext cx="2917002" cy="3752726"/>
            </a:xfrm>
            <a:custGeom>
              <a:avLst/>
              <a:gdLst/>
              <a:ahLst/>
              <a:cxnLst/>
              <a:rect l="l" t="t" r="r" b="b"/>
              <a:pathLst>
                <a:path w="2917002" h="3752726">
                  <a:moveTo>
                    <a:pt x="0" y="0"/>
                  </a:moveTo>
                  <a:lnTo>
                    <a:pt x="2917002" y="0"/>
                  </a:lnTo>
                  <a:lnTo>
                    <a:pt x="2917002" y="3752726"/>
                  </a:lnTo>
                  <a:lnTo>
                    <a:pt x="0" y="3752726"/>
                  </a:lnTo>
                  <a:close/>
                </a:path>
              </a:pathLst>
            </a:custGeom>
            <a:solidFill>
              <a:srgbClr val="242424"/>
            </a:solidFill>
          </p:spPr>
        </p:sp>
      </p:grpSp>
      <p:pic>
        <p:nvPicPr>
          <p:cNvPr id="11" name="Picture 11"/>
          <p:cNvPicPr>
            <a:picLocks noChangeAspect="1"/>
          </p:cNvPicPr>
          <p:nvPr/>
        </p:nvPicPr>
        <p:blipFill>
          <a:blip r:embed="rId3">
            <a:alphaModFix amt="78000"/>
          </a:blip>
          <a:srcRect l="21679" r="21679"/>
          <a:stretch>
            <a:fillRect/>
          </a:stretch>
        </p:blipFill>
        <p:spPr>
          <a:xfrm>
            <a:off x="9485043" y="0"/>
            <a:ext cx="9238180" cy="10287000"/>
          </a:xfrm>
          <a:prstGeom prst="rect">
            <a:avLst/>
          </a:prstGeom>
        </p:spPr>
      </p:pic>
      <p:grpSp>
        <p:nvGrpSpPr>
          <p:cNvPr id="12" name="Group 12"/>
          <p:cNvGrpSpPr/>
          <p:nvPr/>
        </p:nvGrpSpPr>
        <p:grpSpPr>
          <a:xfrm rot="0">
            <a:off x="8763314" y="4808972"/>
            <a:ext cx="4986181" cy="5478028"/>
            <a:chOff x="0" y="0"/>
            <a:chExt cx="1818973" cy="1998399"/>
          </a:xfrm>
        </p:grpSpPr>
        <p:sp>
          <p:nvSpPr>
            <p:cNvPr id="13" name="Freeform 13"/>
            <p:cNvSpPr/>
            <p:nvPr/>
          </p:nvSpPr>
          <p:spPr>
            <a:xfrm>
              <a:off x="0" y="0"/>
              <a:ext cx="1818972" cy="1998400"/>
            </a:xfrm>
            <a:custGeom>
              <a:avLst/>
              <a:gdLst/>
              <a:ahLst/>
              <a:cxnLst/>
              <a:rect l="l" t="t" r="r" b="b"/>
              <a:pathLst>
                <a:path w="1818972" h="1998400">
                  <a:moveTo>
                    <a:pt x="0" y="0"/>
                  </a:moveTo>
                  <a:lnTo>
                    <a:pt x="1818972" y="0"/>
                  </a:lnTo>
                  <a:lnTo>
                    <a:pt x="1818972" y="1998400"/>
                  </a:lnTo>
                  <a:lnTo>
                    <a:pt x="0" y="1998400"/>
                  </a:lnTo>
                  <a:close/>
                </a:path>
              </a:pathLst>
            </a:custGeom>
            <a:solidFill>
              <a:srgbClr val="FF5F00"/>
            </a:solidFill>
          </p:spPr>
        </p:sp>
      </p:grpSp>
      <p:grpSp>
        <p:nvGrpSpPr>
          <p:cNvPr id="14" name="Group 14"/>
          <p:cNvGrpSpPr/>
          <p:nvPr/>
        </p:nvGrpSpPr>
        <p:grpSpPr>
          <a:xfrm rot="0">
            <a:off x="13749496" y="4808972"/>
            <a:ext cx="1426689" cy="4183463"/>
            <a:chOff x="0" y="0"/>
            <a:chExt cx="520460" cy="1526139"/>
          </a:xfrm>
        </p:grpSpPr>
        <p:sp>
          <p:nvSpPr>
            <p:cNvPr id="15" name="Freeform 15"/>
            <p:cNvSpPr/>
            <p:nvPr/>
          </p:nvSpPr>
          <p:spPr>
            <a:xfrm>
              <a:off x="0" y="0"/>
              <a:ext cx="520460" cy="1526139"/>
            </a:xfrm>
            <a:custGeom>
              <a:avLst/>
              <a:gdLst/>
              <a:ahLst/>
              <a:cxnLst/>
              <a:rect l="l" t="t" r="r" b="b"/>
              <a:pathLst>
                <a:path w="520460" h="1526139">
                  <a:moveTo>
                    <a:pt x="0" y="0"/>
                  </a:moveTo>
                  <a:lnTo>
                    <a:pt x="520460" y="0"/>
                  </a:lnTo>
                  <a:lnTo>
                    <a:pt x="520460" y="1526139"/>
                  </a:lnTo>
                  <a:lnTo>
                    <a:pt x="0" y="1526139"/>
                  </a:lnTo>
                  <a:close/>
                </a:path>
              </a:pathLst>
            </a:custGeom>
            <a:solidFill>
              <a:srgbClr val="FFFFFF"/>
            </a:solidFill>
          </p:spPr>
        </p:sp>
      </p:grpSp>
      <p:grpSp>
        <p:nvGrpSpPr>
          <p:cNvPr id="16" name="Group 16"/>
          <p:cNvGrpSpPr/>
          <p:nvPr/>
        </p:nvGrpSpPr>
        <p:grpSpPr>
          <a:xfrm rot="0">
            <a:off x="13749496" y="8992435"/>
            <a:ext cx="1426689" cy="1294565"/>
            <a:chOff x="0" y="0"/>
            <a:chExt cx="520460" cy="472261"/>
          </a:xfrm>
        </p:grpSpPr>
        <p:sp>
          <p:nvSpPr>
            <p:cNvPr id="17" name="Freeform 17"/>
            <p:cNvSpPr/>
            <p:nvPr/>
          </p:nvSpPr>
          <p:spPr>
            <a:xfrm>
              <a:off x="0" y="0"/>
              <a:ext cx="520460" cy="472261"/>
            </a:xfrm>
            <a:custGeom>
              <a:avLst/>
              <a:gdLst/>
              <a:ahLst/>
              <a:cxnLst/>
              <a:rect l="l" t="t" r="r" b="b"/>
              <a:pathLst>
                <a:path w="520460" h="472261">
                  <a:moveTo>
                    <a:pt x="0" y="0"/>
                  </a:moveTo>
                  <a:lnTo>
                    <a:pt x="520460" y="0"/>
                  </a:lnTo>
                  <a:lnTo>
                    <a:pt x="520460" y="472261"/>
                  </a:lnTo>
                  <a:lnTo>
                    <a:pt x="0" y="472261"/>
                  </a:lnTo>
                  <a:close/>
                </a:path>
              </a:pathLst>
            </a:custGeom>
            <a:solidFill>
              <a:srgbClr val="000000"/>
            </a:solidFill>
          </p:spPr>
        </p:sp>
      </p:grpSp>
      <p:sp>
        <p:nvSpPr>
          <p:cNvPr id="18" name="AutoShape 18"/>
          <p:cNvSpPr/>
          <p:nvPr/>
        </p:nvSpPr>
        <p:spPr>
          <a:xfrm>
            <a:off x="3838934" y="1669339"/>
            <a:ext cx="1648055" cy="0"/>
          </a:xfrm>
          <a:prstGeom prst="line">
            <a:avLst/>
          </a:prstGeom>
          <a:ln w="66675" cap="flat">
            <a:solidFill>
              <a:srgbClr val="FF5F00"/>
            </a:solidFill>
            <a:prstDash val="solid"/>
            <a:headEnd type="none" w="sm" len="sm"/>
            <a:tailEnd type="none" w="sm" len="sm"/>
          </a:ln>
        </p:spPr>
      </p:sp>
      <p:pic>
        <p:nvPicPr>
          <p:cNvPr id="19" name="Picture 1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53963" y="5143500"/>
            <a:ext cx="769904" cy="923590"/>
          </a:xfrm>
          <a:prstGeom prst="rect">
            <a:avLst/>
          </a:prstGeom>
        </p:spPr>
      </p:pic>
      <p:pic>
        <p:nvPicPr>
          <p:cNvPr id="20" name="Picture 2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54622" y="1848517"/>
            <a:ext cx="869246" cy="854212"/>
          </a:xfrm>
          <a:prstGeom prst="rect">
            <a:avLst/>
          </a:prstGeom>
        </p:spPr>
      </p:pic>
      <p:grpSp>
        <p:nvGrpSpPr>
          <p:cNvPr id="21" name="Group 21"/>
          <p:cNvGrpSpPr/>
          <p:nvPr/>
        </p:nvGrpSpPr>
        <p:grpSpPr>
          <a:xfrm rot="0">
            <a:off x="10449807" y="5526617"/>
            <a:ext cx="1613197" cy="1613197"/>
            <a:chOff x="0" y="0"/>
            <a:chExt cx="2150929" cy="2150929"/>
          </a:xfrm>
        </p:grpSpPr>
        <p:grpSp>
          <p:nvGrpSpPr>
            <p:cNvPr id="22" name="Group 22"/>
            <p:cNvGrpSpPr>
              <a:grpSpLocks noChangeAspect="1"/>
            </p:cNvGrpSpPr>
            <p:nvPr/>
          </p:nvGrpSpPr>
          <p:grpSpPr>
            <a:xfrm rot="0">
              <a:off x="0" y="0"/>
              <a:ext cx="2150929" cy="2150929"/>
              <a:chOff x="0" y="0"/>
              <a:chExt cx="6355080" cy="6355080"/>
            </a:xfrm>
          </p:grpSpPr>
          <p:sp>
            <p:nvSpPr>
              <p:cNvPr id="23" name="Freeform 2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31F20"/>
              </a:solidFill>
            </p:spPr>
          </p:sp>
        </p:grpSp>
        <p:pic>
          <p:nvPicPr>
            <p:cNvPr id="24" name="Picture 2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15609" y="515609"/>
              <a:ext cx="1119711" cy="1119711"/>
            </a:xfrm>
            <a:prstGeom prst="rect">
              <a:avLst/>
            </a:prstGeom>
          </p:spPr>
        </p:pic>
      </p:grpSp>
      <p:sp>
        <p:nvSpPr>
          <p:cNvPr id="25" name="TextBox 25"/>
          <p:cNvSpPr txBox="1"/>
          <p:nvPr/>
        </p:nvSpPr>
        <p:spPr>
          <a:xfrm>
            <a:off x="2238915" y="237415"/>
            <a:ext cx="4876876" cy="1431924"/>
          </a:xfrm>
          <a:prstGeom prst="rect">
            <a:avLst/>
          </a:prstGeom>
        </p:spPr>
        <p:txBody>
          <a:bodyPr lIns="0" tIns="0" rIns="0" bIns="0" rtlCol="0" anchor="t">
            <a:spAutoFit/>
          </a:bodyPr>
          <a:lstStyle/>
          <a:p>
            <a:pPr algn="ctr">
              <a:lnSpc>
                <a:spcPts val="5600"/>
              </a:lnSpc>
            </a:pPr>
            <a:r>
              <a:rPr lang="en-US" sz="4000">
                <a:solidFill>
                  <a:srgbClr val="FFFFFF"/>
                </a:solidFill>
                <a:latin typeface="Poppins Medium Bold" panose="00000700000000000000"/>
              </a:rPr>
              <a:t>GROUP 4 </a:t>
            </a:r>
            <a:endParaRPr lang="en-US" sz="4000">
              <a:solidFill>
                <a:srgbClr val="FFFFFF"/>
              </a:solidFill>
              <a:latin typeface="Poppins Medium Bold" panose="00000700000000000000"/>
            </a:endParaRPr>
          </a:p>
          <a:p>
            <a:pPr algn="ctr">
              <a:lnSpc>
                <a:spcPts val="5600"/>
              </a:lnSpc>
            </a:pPr>
            <a:r>
              <a:rPr lang="en-US" sz="4000">
                <a:solidFill>
                  <a:srgbClr val="FFFFFF"/>
                </a:solidFill>
                <a:latin typeface="Poppins Medium Bold" panose="00000700000000000000"/>
              </a:rPr>
              <a:t>TEAM MEMBERS</a:t>
            </a:r>
            <a:endParaRPr lang="en-US" sz="4000">
              <a:solidFill>
                <a:srgbClr val="FFFFFF"/>
              </a:solidFill>
              <a:latin typeface="Poppins Medium Bold" panose="00000700000000000000"/>
            </a:endParaRPr>
          </a:p>
        </p:txBody>
      </p:sp>
      <p:sp>
        <p:nvSpPr>
          <p:cNvPr id="26" name="TextBox 26"/>
          <p:cNvSpPr txBox="1"/>
          <p:nvPr/>
        </p:nvSpPr>
        <p:spPr>
          <a:xfrm>
            <a:off x="2966768" y="2218473"/>
            <a:ext cx="6177232" cy="7504430"/>
          </a:xfrm>
          <a:prstGeom prst="rect">
            <a:avLst/>
          </a:prstGeom>
        </p:spPr>
        <p:txBody>
          <a:bodyPr lIns="0" tIns="0" rIns="0" bIns="0" rtlCol="0" anchor="t">
            <a:spAutoFit/>
          </a:bodyPr>
          <a:lstStyle/>
          <a:p>
            <a:pPr>
              <a:lnSpc>
                <a:spcPts val="3080"/>
              </a:lnSpc>
            </a:pPr>
            <a:r>
              <a:rPr lang="en-US" sz="2200">
                <a:solidFill>
                  <a:srgbClr val="FFFFFF"/>
                </a:solidFill>
                <a:latin typeface="Poppins" panose="00000500000000000000"/>
              </a:rPr>
              <a:t>JEGEDE OLUWATOLA (joluwatola@outlook.com)</a:t>
            </a:r>
            <a:endParaRPr lang="en-US" sz="2200">
              <a:solidFill>
                <a:srgbClr val="FFFFFF"/>
              </a:solidFill>
              <a:latin typeface="Poppins" panose="00000500000000000000"/>
            </a:endParaRPr>
          </a:p>
          <a:p>
            <a:pPr>
              <a:lnSpc>
                <a:spcPts val="3080"/>
              </a:lnSpc>
            </a:pPr>
            <a:r>
              <a:rPr lang="en-US" sz="2200">
                <a:solidFill>
                  <a:srgbClr val="FFFFFF"/>
                </a:solidFill>
                <a:latin typeface="Poppins" panose="00000500000000000000"/>
              </a:rPr>
              <a:t>(TEAM LEAD)</a:t>
            </a:r>
            <a:endParaRPr lang="en-US" sz="2200">
              <a:solidFill>
                <a:srgbClr val="FFFFFF"/>
              </a:solidFill>
              <a:latin typeface="Poppins" panose="00000500000000000000"/>
            </a:endParaRPr>
          </a:p>
          <a:p>
            <a:pPr>
              <a:lnSpc>
                <a:spcPts val="3080"/>
              </a:lnSpc>
            </a:pPr>
          </a:p>
          <a:p>
            <a:pPr>
              <a:lnSpc>
                <a:spcPts val="3080"/>
              </a:lnSpc>
            </a:pPr>
            <a:r>
              <a:rPr lang="en-US" sz="2200">
                <a:solidFill>
                  <a:srgbClr val="FFFFFF"/>
                </a:solidFill>
                <a:latin typeface="Poppins" panose="00000500000000000000"/>
              </a:rPr>
              <a:t>ADEDAYO VICTORIA (adedayovicky123@gmail.com)</a:t>
            </a:r>
            <a:endParaRPr lang="en-US" sz="2200">
              <a:solidFill>
                <a:srgbClr val="FFFFFF"/>
              </a:solidFill>
              <a:latin typeface="Poppins" panose="00000500000000000000"/>
            </a:endParaRPr>
          </a:p>
          <a:p>
            <a:pPr>
              <a:lnSpc>
                <a:spcPts val="3080"/>
              </a:lnSpc>
            </a:pPr>
            <a:r>
              <a:rPr lang="en-US" sz="2200">
                <a:solidFill>
                  <a:srgbClr val="FFFFFF"/>
                </a:solidFill>
                <a:latin typeface="Poppins" panose="00000500000000000000"/>
              </a:rPr>
              <a:t>(ASSISTANT TEAM LEAD)</a:t>
            </a:r>
            <a:endParaRPr lang="en-US" sz="2200">
              <a:solidFill>
                <a:srgbClr val="FFFFFF"/>
              </a:solidFill>
              <a:latin typeface="Poppins" panose="00000500000000000000"/>
            </a:endParaRPr>
          </a:p>
          <a:p>
            <a:pPr>
              <a:lnSpc>
                <a:spcPts val="3080"/>
              </a:lnSpc>
            </a:pPr>
          </a:p>
          <a:p>
            <a:pPr>
              <a:lnSpc>
                <a:spcPts val="3080"/>
              </a:lnSpc>
            </a:pPr>
            <a:r>
              <a:rPr lang="en-US" sz="2200">
                <a:solidFill>
                  <a:srgbClr val="FFFFFF"/>
                </a:solidFill>
                <a:latin typeface="Poppins" panose="00000500000000000000"/>
              </a:rPr>
              <a:t>KAUSARA DAUDA</a:t>
            </a:r>
            <a:endParaRPr lang="en-US" sz="2200">
              <a:solidFill>
                <a:srgbClr val="FFFFFF"/>
              </a:solidFill>
              <a:latin typeface="Poppins" panose="00000500000000000000"/>
            </a:endParaRPr>
          </a:p>
          <a:p>
            <a:pPr>
              <a:lnSpc>
                <a:spcPts val="3080"/>
              </a:lnSpc>
            </a:pPr>
            <a:r>
              <a:rPr lang="en-US" sz="2200">
                <a:solidFill>
                  <a:srgbClr val="FFFFFF"/>
                </a:solidFill>
                <a:latin typeface="Poppins" panose="00000500000000000000"/>
              </a:rPr>
              <a:t>(kausaradauda@gmail.com)</a:t>
            </a:r>
            <a:endParaRPr lang="en-US" sz="2200">
              <a:solidFill>
                <a:srgbClr val="FFFFFF"/>
              </a:solidFill>
              <a:latin typeface="Poppins" panose="00000500000000000000"/>
            </a:endParaRPr>
          </a:p>
          <a:p>
            <a:pPr>
              <a:lnSpc>
                <a:spcPts val="3080"/>
              </a:lnSpc>
            </a:pPr>
          </a:p>
          <a:p>
            <a:pPr>
              <a:lnSpc>
                <a:spcPts val="3080"/>
              </a:lnSpc>
            </a:pPr>
            <a:r>
              <a:rPr lang="en-US" sz="2200">
                <a:solidFill>
                  <a:srgbClr val="FFFFFF"/>
                </a:solidFill>
                <a:latin typeface="Poppins" panose="00000500000000000000"/>
              </a:rPr>
              <a:t>AHMED FAWAIZAH</a:t>
            </a:r>
            <a:endParaRPr lang="en-US" sz="2200">
              <a:solidFill>
                <a:srgbClr val="FFFFFF"/>
              </a:solidFill>
              <a:latin typeface="Poppins" panose="00000500000000000000"/>
            </a:endParaRPr>
          </a:p>
          <a:p>
            <a:pPr>
              <a:lnSpc>
                <a:spcPts val="3080"/>
              </a:lnSpc>
            </a:pPr>
            <a:r>
              <a:rPr lang="en-US" sz="2200">
                <a:solidFill>
                  <a:srgbClr val="FFFFFF"/>
                </a:solidFill>
                <a:latin typeface="Poppins" panose="00000500000000000000"/>
              </a:rPr>
              <a:t>(ahmedfawaizah@gmail.com)</a:t>
            </a:r>
            <a:endParaRPr lang="en-US" sz="2200">
              <a:solidFill>
                <a:srgbClr val="FFFFFF"/>
              </a:solidFill>
              <a:latin typeface="Poppins" panose="00000500000000000000"/>
            </a:endParaRPr>
          </a:p>
          <a:p>
            <a:pPr>
              <a:lnSpc>
                <a:spcPts val="3080"/>
              </a:lnSpc>
            </a:pPr>
          </a:p>
          <a:p>
            <a:pPr>
              <a:lnSpc>
                <a:spcPts val="3080"/>
              </a:lnSpc>
            </a:pPr>
            <a:r>
              <a:rPr lang="en-US" sz="2200">
                <a:solidFill>
                  <a:srgbClr val="FFFFFF"/>
                </a:solidFill>
                <a:latin typeface="Poppins" panose="00000500000000000000"/>
              </a:rPr>
              <a:t>JESSICA OSUAGWU</a:t>
            </a:r>
            <a:endParaRPr lang="en-US" sz="2200">
              <a:solidFill>
                <a:srgbClr val="FFFFFF"/>
              </a:solidFill>
              <a:latin typeface="Poppins" panose="00000500000000000000"/>
            </a:endParaRPr>
          </a:p>
          <a:p>
            <a:pPr>
              <a:lnSpc>
                <a:spcPts val="3080"/>
              </a:lnSpc>
            </a:pPr>
            <a:r>
              <a:rPr lang="en-US" sz="2200">
                <a:solidFill>
                  <a:srgbClr val="FFFFFF"/>
                </a:solidFill>
                <a:latin typeface="Poppins" panose="00000500000000000000"/>
              </a:rPr>
              <a:t>(jessyosuagwu@gmail.com)</a:t>
            </a:r>
            <a:endParaRPr lang="en-US" sz="2200">
              <a:solidFill>
                <a:srgbClr val="FFFFFF"/>
              </a:solidFill>
              <a:latin typeface="Poppins" panose="00000500000000000000"/>
            </a:endParaRPr>
          </a:p>
          <a:p>
            <a:pPr>
              <a:lnSpc>
                <a:spcPts val="3080"/>
              </a:lnSpc>
            </a:pPr>
          </a:p>
          <a:p>
            <a:pPr>
              <a:lnSpc>
                <a:spcPts val="3080"/>
              </a:lnSpc>
            </a:pPr>
            <a:r>
              <a:rPr lang="en-US" sz="2200">
                <a:solidFill>
                  <a:srgbClr val="FFFFFF"/>
                </a:solidFill>
                <a:latin typeface="Poppins" panose="00000500000000000000"/>
              </a:rPr>
              <a:t>ADAEZE NWA GRACE</a:t>
            </a:r>
            <a:endParaRPr lang="en-US" sz="2200">
              <a:solidFill>
                <a:srgbClr val="FFFFFF"/>
              </a:solidFill>
              <a:latin typeface="Poppins" panose="00000500000000000000"/>
            </a:endParaRPr>
          </a:p>
          <a:p>
            <a:pPr marL="0" lvl="0" indent="0" algn="l">
              <a:lnSpc>
                <a:spcPts val="3080"/>
              </a:lnSpc>
            </a:pPr>
            <a:r>
              <a:rPr lang="en-US" sz="2200">
                <a:solidFill>
                  <a:srgbClr val="FFFFFF"/>
                </a:solidFill>
                <a:latin typeface="Poppins" panose="00000500000000000000"/>
              </a:rPr>
              <a:t>(adaezenwagrace@gmail.com)</a:t>
            </a:r>
            <a:endParaRPr lang="en-US" sz="2200">
              <a:solidFill>
                <a:srgbClr val="FFFFFF"/>
              </a:solidFill>
              <a:latin typeface="Poppins" panose="00000500000000000000"/>
            </a:endParaRPr>
          </a:p>
        </p:txBody>
      </p:sp>
      <p:sp>
        <p:nvSpPr>
          <p:cNvPr id="27" name="TextBox 27"/>
          <p:cNvSpPr txBox="1"/>
          <p:nvPr/>
        </p:nvSpPr>
        <p:spPr>
          <a:xfrm>
            <a:off x="10230900" y="7462261"/>
            <a:ext cx="2051010" cy="798830"/>
          </a:xfrm>
          <a:prstGeom prst="rect">
            <a:avLst/>
          </a:prstGeom>
        </p:spPr>
        <p:txBody>
          <a:bodyPr lIns="0" tIns="0" rIns="0" bIns="0" rtlCol="0" anchor="t">
            <a:spAutoFit/>
          </a:bodyPr>
          <a:lstStyle/>
          <a:p>
            <a:pPr marL="0" lvl="0" indent="0" algn="ctr">
              <a:lnSpc>
                <a:spcPts val="3220"/>
              </a:lnSpc>
              <a:spcBef>
                <a:spcPct val="0"/>
              </a:spcBef>
            </a:pPr>
            <a:r>
              <a:rPr lang="en-US" sz="2300">
                <a:solidFill>
                  <a:srgbClr val="231F20"/>
                </a:solidFill>
                <a:latin typeface="Poppins Medium Bold" panose="00000700000000000000"/>
              </a:rPr>
              <a:t>WOMEN TECHSTERS</a:t>
            </a:r>
            <a:endParaRPr lang="en-US" sz="2300">
              <a:solidFill>
                <a:srgbClr val="231F20"/>
              </a:solidFill>
              <a:latin typeface="Poppins Medium Bold" panose="00000700000000000000"/>
            </a:endParaRPr>
          </a:p>
        </p:txBody>
      </p:sp>
      <p:sp>
        <p:nvSpPr>
          <p:cNvPr id="28" name="TextBox 28"/>
          <p:cNvSpPr txBox="1"/>
          <p:nvPr/>
        </p:nvSpPr>
        <p:spPr>
          <a:xfrm>
            <a:off x="9292740" y="8444915"/>
            <a:ext cx="3927331" cy="399288"/>
          </a:xfrm>
          <a:prstGeom prst="rect">
            <a:avLst/>
          </a:prstGeom>
        </p:spPr>
        <p:txBody>
          <a:bodyPr lIns="0" tIns="0" rIns="0" bIns="0" rtlCol="0" anchor="t">
            <a:spAutoFit/>
          </a:bodyPr>
          <a:lstStyle/>
          <a:p>
            <a:pPr marL="0" lvl="0" indent="0" algn="ctr">
              <a:lnSpc>
                <a:spcPts val="3275"/>
              </a:lnSpc>
            </a:pPr>
            <a:r>
              <a:rPr lang="en-US" sz="2100">
                <a:solidFill>
                  <a:srgbClr val="231F20"/>
                </a:solidFill>
                <a:latin typeface="Poppins" panose="00000500000000000000"/>
              </a:rPr>
              <a:t>COHORT 2.O</a:t>
            </a:r>
            <a:endParaRPr lang="en-US" sz="2100">
              <a:solidFill>
                <a:srgbClr val="231F20"/>
              </a:solidFill>
              <a:latin typeface="Poppins" panose="00000500000000000000"/>
            </a:endParaRPr>
          </a:p>
        </p:txBody>
      </p:sp>
      <p:sp>
        <p:nvSpPr>
          <p:cNvPr id="29" name="TextBox 29"/>
          <p:cNvSpPr txBox="1"/>
          <p:nvPr/>
        </p:nvSpPr>
        <p:spPr>
          <a:xfrm>
            <a:off x="14219596" y="9240303"/>
            <a:ext cx="956589" cy="684529"/>
          </a:xfrm>
          <a:prstGeom prst="rect">
            <a:avLst/>
          </a:prstGeom>
        </p:spPr>
        <p:txBody>
          <a:bodyPr lIns="0" tIns="0" rIns="0" bIns="0" rtlCol="0" anchor="t">
            <a:spAutoFit/>
          </a:bodyPr>
          <a:lstStyle/>
          <a:p>
            <a:pPr>
              <a:lnSpc>
                <a:spcPts val="5320"/>
              </a:lnSpc>
            </a:pPr>
            <a:r>
              <a:rPr lang="en-US" sz="3800">
                <a:solidFill>
                  <a:srgbClr val="9CD883"/>
                </a:solidFill>
                <a:latin typeface="Poppins Medium Bold" panose="00000700000000000000"/>
              </a:rPr>
              <a:t>01</a:t>
            </a:r>
            <a:endParaRPr lang="en-US" sz="3800">
              <a:solidFill>
                <a:srgbClr val="9CD883"/>
              </a:solidFill>
              <a:latin typeface="Poppins Medium Bold" panose="00000700000000000000"/>
            </a:endParaRPr>
          </a:p>
        </p:txBody>
      </p:sp>
      <p:sp>
        <p:nvSpPr>
          <p:cNvPr id="30" name="TextBox 30"/>
          <p:cNvSpPr txBox="1"/>
          <p:nvPr/>
        </p:nvSpPr>
        <p:spPr>
          <a:xfrm rot="-5400000">
            <a:off x="12855200" y="6732499"/>
            <a:ext cx="3129558" cy="542924"/>
          </a:xfrm>
          <a:prstGeom prst="rect">
            <a:avLst/>
          </a:prstGeom>
        </p:spPr>
        <p:txBody>
          <a:bodyPr lIns="0" tIns="0" rIns="0" bIns="0" rtlCol="0" anchor="t">
            <a:spAutoFit/>
          </a:bodyPr>
          <a:lstStyle/>
          <a:p>
            <a:pPr algn="ctr">
              <a:lnSpc>
                <a:spcPts val="4200"/>
              </a:lnSpc>
            </a:pPr>
            <a:r>
              <a:rPr lang="en-US" sz="3000">
                <a:solidFill>
                  <a:srgbClr val="000000"/>
                </a:solidFill>
                <a:latin typeface="Poppins Medium Bold" panose="00000700000000000000"/>
              </a:rPr>
              <a:t>OUR WOMEN</a:t>
            </a:r>
            <a:endParaRPr lang="en-US" sz="3000">
              <a:solidFill>
                <a:srgbClr val="000000"/>
              </a:solidFill>
              <a:latin typeface="Poppins Medium Bold" panose="000007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301368" y="317938"/>
            <a:ext cx="17667161" cy="9658280"/>
            <a:chOff x="0" y="0"/>
            <a:chExt cx="23556215" cy="12877707"/>
          </a:xfrm>
        </p:grpSpPr>
        <p:grpSp>
          <p:nvGrpSpPr>
            <p:cNvPr id="3" name="Group 3"/>
            <p:cNvGrpSpPr/>
            <p:nvPr/>
          </p:nvGrpSpPr>
          <p:grpSpPr>
            <a:xfrm rot="0">
              <a:off x="0" y="0"/>
              <a:ext cx="23556215" cy="12877707"/>
              <a:chOff x="0" y="0"/>
              <a:chExt cx="6445028" cy="3523367"/>
            </a:xfrm>
          </p:grpSpPr>
          <p:sp>
            <p:nvSpPr>
              <p:cNvPr id="4" name="Freeform 4"/>
              <p:cNvSpPr/>
              <p:nvPr/>
            </p:nvSpPr>
            <p:spPr>
              <a:xfrm>
                <a:off x="0" y="0"/>
                <a:ext cx="6445028" cy="3523367"/>
              </a:xfrm>
              <a:custGeom>
                <a:avLst/>
                <a:gdLst/>
                <a:ahLst/>
                <a:cxnLst/>
                <a:rect l="l" t="t" r="r" b="b"/>
                <a:pathLst>
                  <a:path w="6445028" h="3523367">
                    <a:moveTo>
                      <a:pt x="0" y="0"/>
                    </a:moveTo>
                    <a:lnTo>
                      <a:pt x="6445028" y="0"/>
                    </a:lnTo>
                    <a:lnTo>
                      <a:pt x="6445028" y="3523367"/>
                    </a:lnTo>
                    <a:lnTo>
                      <a:pt x="0" y="3523367"/>
                    </a:lnTo>
                    <a:close/>
                  </a:path>
                </a:pathLst>
              </a:custGeom>
              <a:solidFill>
                <a:srgbClr val="FF5F00"/>
              </a:solidFill>
            </p:spPr>
          </p:sp>
        </p:grpSp>
        <p:grpSp>
          <p:nvGrpSpPr>
            <p:cNvPr id="5" name="Group 5"/>
            <p:cNvGrpSpPr/>
            <p:nvPr/>
          </p:nvGrpSpPr>
          <p:grpSpPr>
            <a:xfrm rot="0">
              <a:off x="142892" y="93987"/>
              <a:ext cx="23319967" cy="12654791"/>
              <a:chOff x="0" y="0"/>
              <a:chExt cx="6380390" cy="3462376"/>
            </a:xfrm>
          </p:grpSpPr>
          <p:sp>
            <p:nvSpPr>
              <p:cNvPr id="6" name="Freeform 6"/>
              <p:cNvSpPr/>
              <p:nvPr/>
            </p:nvSpPr>
            <p:spPr>
              <a:xfrm>
                <a:off x="0" y="0"/>
                <a:ext cx="6380390" cy="3462376"/>
              </a:xfrm>
              <a:custGeom>
                <a:avLst/>
                <a:gdLst/>
                <a:ahLst/>
                <a:cxnLst/>
                <a:rect l="l" t="t" r="r" b="b"/>
                <a:pathLst>
                  <a:path w="6380390" h="3462376">
                    <a:moveTo>
                      <a:pt x="0" y="0"/>
                    </a:moveTo>
                    <a:lnTo>
                      <a:pt x="6380390" y="0"/>
                    </a:lnTo>
                    <a:lnTo>
                      <a:pt x="6380390" y="3462376"/>
                    </a:lnTo>
                    <a:lnTo>
                      <a:pt x="0" y="3462376"/>
                    </a:lnTo>
                    <a:close/>
                  </a:path>
                </a:pathLst>
              </a:custGeom>
              <a:solidFill>
                <a:srgbClr val="FFFFFF"/>
              </a:solidFill>
            </p:spPr>
          </p:sp>
        </p:grpSp>
      </p:grpSp>
      <p:grpSp>
        <p:nvGrpSpPr>
          <p:cNvPr id="7" name="Group 7"/>
          <p:cNvGrpSpPr>
            <a:grpSpLocks noChangeAspect="1"/>
          </p:cNvGrpSpPr>
          <p:nvPr/>
        </p:nvGrpSpPr>
        <p:grpSpPr>
          <a:xfrm rot="-10800000">
            <a:off x="0" y="0"/>
            <a:ext cx="8603573" cy="10287000"/>
            <a:chOff x="0" y="0"/>
            <a:chExt cx="8603361" cy="10286746"/>
          </a:xfrm>
        </p:grpSpPr>
        <p:sp>
          <p:nvSpPr>
            <p:cNvPr id="8" name="Freeform 8"/>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1"/>
              <a:stretch>
                <a:fillRect l="-9684" r="-9684"/>
              </a:stretch>
            </a:blipFill>
          </p:spPr>
        </p:sp>
      </p:grpSp>
      <p:sp>
        <p:nvSpPr>
          <p:cNvPr id="9" name="AutoShape 9"/>
          <p:cNvSpPr/>
          <p:nvPr/>
        </p:nvSpPr>
        <p:spPr>
          <a:xfrm>
            <a:off x="9210258" y="3381804"/>
            <a:ext cx="1648055" cy="0"/>
          </a:xfrm>
          <a:prstGeom prst="line">
            <a:avLst/>
          </a:prstGeom>
          <a:ln w="66675" cap="flat">
            <a:solidFill>
              <a:srgbClr val="FF5F00"/>
            </a:solidFill>
            <a:prstDash val="solid"/>
            <a:headEnd type="none" w="sm" len="sm"/>
            <a:tailEnd type="none" w="sm" len="sm"/>
          </a:ln>
        </p:spPr>
      </p:sp>
      <p:grpSp>
        <p:nvGrpSpPr>
          <p:cNvPr id="10" name="Group 10"/>
          <p:cNvGrpSpPr>
            <a:grpSpLocks noChangeAspect="1"/>
          </p:cNvGrpSpPr>
          <p:nvPr/>
        </p:nvGrpSpPr>
        <p:grpSpPr>
          <a:xfrm rot="0">
            <a:off x="9134949" y="8109650"/>
            <a:ext cx="1335270" cy="1335264"/>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3727" r="-46271"/>
              </a:stretch>
            </a:blipFill>
          </p:spPr>
        </p:sp>
      </p:grpSp>
      <p:sp>
        <p:nvSpPr>
          <p:cNvPr id="12" name="TextBox 12"/>
          <p:cNvSpPr txBox="1"/>
          <p:nvPr/>
        </p:nvSpPr>
        <p:spPr>
          <a:xfrm>
            <a:off x="9181683" y="1587620"/>
            <a:ext cx="4875490" cy="819150"/>
          </a:xfrm>
          <a:prstGeom prst="rect">
            <a:avLst/>
          </a:prstGeom>
        </p:spPr>
        <p:txBody>
          <a:bodyPr lIns="0" tIns="0" rIns="0" bIns="0" rtlCol="0" anchor="t">
            <a:spAutoFit/>
          </a:bodyPr>
          <a:lstStyle/>
          <a:p>
            <a:pPr>
              <a:lnSpc>
                <a:spcPts val="6300"/>
              </a:lnSpc>
            </a:pPr>
            <a:r>
              <a:rPr lang="en-US" sz="4500">
                <a:solidFill>
                  <a:srgbClr val="242424"/>
                </a:solidFill>
                <a:latin typeface="Poppins Medium Bold" panose="00000700000000000000"/>
              </a:rPr>
              <a:t>WELCOME TO</a:t>
            </a:r>
            <a:endParaRPr lang="en-US" sz="4500">
              <a:solidFill>
                <a:srgbClr val="242424"/>
              </a:solidFill>
              <a:latin typeface="Poppins Medium Bold" panose="00000700000000000000"/>
            </a:endParaRPr>
          </a:p>
        </p:txBody>
      </p:sp>
      <p:sp>
        <p:nvSpPr>
          <p:cNvPr id="13" name="TextBox 13"/>
          <p:cNvSpPr txBox="1"/>
          <p:nvPr/>
        </p:nvSpPr>
        <p:spPr>
          <a:xfrm>
            <a:off x="9181683" y="2282945"/>
            <a:ext cx="5257369" cy="819150"/>
          </a:xfrm>
          <a:prstGeom prst="rect">
            <a:avLst/>
          </a:prstGeom>
        </p:spPr>
        <p:txBody>
          <a:bodyPr lIns="0" tIns="0" rIns="0" bIns="0" rtlCol="0" anchor="t">
            <a:spAutoFit/>
          </a:bodyPr>
          <a:lstStyle/>
          <a:p>
            <a:pPr>
              <a:lnSpc>
                <a:spcPts val="6300"/>
              </a:lnSpc>
            </a:pPr>
            <a:r>
              <a:rPr lang="en-US" sz="4500">
                <a:solidFill>
                  <a:srgbClr val="242424"/>
                </a:solidFill>
                <a:latin typeface="Poppins ExtraBold" panose="00000900000000000000"/>
              </a:rPr>
              <a:t>ANIMAUX TEAM</a:t>
            </a:r>
            <a:endParaRPr lang="en-US" sz="4500">
              <a:solidFill>
                <a:srgbClr val="242424"/>
              </a:solidFill>
              <a:latin typeface="Poppins ExtraBold" panose="00000900000000000000"/>
            </a:endParaRPr>
          </a:p>
        </p:txBody>
      </p:sp>
      <p:sp>
        <p:nvSpPr>
          <p:cNvPr id="14" name="TextBox 14"/>
          <p:cNvSpPr txBox="1"/>
          <p:nvPr/>
        </p:nvSpPr>
        <p:spPr>
          <a:xfrm>
            <a:off x="9200733" y="3976370"/>
            <a:ext cx="7736060" cy="3892550"/>
          </a:xfrm>
          <a:prstGeom prst="rect">
            <a:avLst/>
          </a:prstGeom>
        </p:spPr>
        <p:txBody>
          <a:bodyPr lIns="0" tIns="0" rIns="0" bIns="0" rtlCol="0" anchor="t">
            <a:spAutoFit/>
          </a:bodyPr>
          <a:lstStyle/>
          <a:p>
            <a:pPr marL="0" lvl="0" indent="0" algn="just">
              <a:lnSpc>
                <a:spcPts val="2800"/>
              </a:lnSpc>
            </a:pPr>
            <a:r>
              <a:rPr lang="en-US" sz="2000">
                <a:solidFill>
                  <a:srgbClr val="242424"/>
                </a:solidFill>
                <a:latin typeface="Poppins" panose="00000500000000000000"/>
              </a:rPr>
              <a:t>Animaux came about in 2022. A group of tech women in Africa came together to find a solution to Sustainable Development Goal 15. The Sustainable Development Goal 15 which is about Life on Land was established by the United nations in 2015 to help promote, restore and promote sustainable use of the ecosystem. We are on a mission to create a better world for animals and to end animal cruelty and suffering forever. At Animaux, we are committed to providing help for animals to thrive in a world where they can't actually speak for themselves. To feel loved and protected, to matter too.</a:t>
            </a:r>
            <a:endParaRPr lang="en-US" sz="2000">
              <a:solidFill>
                <a:srgbClr val="242424"/>
              </a:solidFill>
              <a:latin typeface="Poppins" panose="00000500000000000000"/>
            </a:endParaRPr>
          </a:p>
        </p:txBody>
      </p:sp>
      <p:sp>
        <p:nvSpPr>
          <p:cNvPr id="15" name="TextBox 15"/>
          <p:cNvSpPr txBox="1"/>
          <p:nvPr/>
        </p:nvSpPr>
        <p:spPr>
          <a:xfrm>
            <a:off x="10720498" y="8326433"/>
            <a:ext cx="3093185" cy="450848"/>
          </a:xfrm>
          <a:prstGeom prst="rect">
            <a:avLst/>
          </a:prstGeom>
        </p:spPr>
        <p:txBody>
          <a:bodyPr lIns="0" tIns="0" rIns="0" bIns="0" rtlCol="0" anchor="t">
            <a:spAutoFit/>
          </a:bodyPr>
          <a:lstStyle/>
          <a:p>
            <a:pPr>
              <a:lnSpc>
                <a:spcPts val="3500"/>
              </a:lnSpc>
            </a:pPr>
            <a:r>
              <a:rPr lang="en-US" sz="2500">
                <a:solidFill>
                  <a:srgbClr val="242424"/>
                </a:solidFill>
                <a:latin typeface="Poppins Medium Bold" panose="00000700000000000000"/>
              </a:rPr>
              <a:t>Akanke Abimbola</a:t>
            </a:r>
            <a:endParaRPr lang="en-US" sz="2500">
              <a:solidFill>
                <a:srgbClr val="242424"/>
              </a:solidFill>
              <a:latin typeface="Poppins Medium Bold" panose="00000700000000000000"/>
            </a:endParaRPr>
          </a:p>
        </p:txBody>
      </p:sp>
      <p:sp>
        <p:nvSpPr>
          <p:cNvPr id="16" name="TextBox 16"/>
          <p:cNvSpPr txBox="1"/>
          <p:nvPr/>
        </p:nvSpPr>
        <p:spPr>
          <a:xfrm>
            <a:off x="10720498" y="8859522"/>
            <a:ext cx="2190917" cy="398778"/>
          </a:xfrm>
          <a:prstGeom prst="rect">
            <a:avLst/>
          </a:prstGeom>
        </p:spPr>
        <p:txBody>
          <a:bodyPr lIns="0" tIns="0" rIns="0" bIns="0" rtlCol="0" anchor="t">
            <a:spAutoFit/>
          </a:bodyPr>
          <a:lstStyle/>
          <a:p>
            <a:pPr>
              <a:lnSpc>
                <a:spcPts val="3220"/>
              </a:lnSpc>
            </a:pPr>
            <a:r>
              <a:rPr lang="en-US" sz="2300">
                <a:solidFill>
                  <a:srgbClr val="242424"/>
                </a:solidFill>
                <a:latin typeface="Poppins" panose="00000500000000000000"/>
              </a:rPr>
              <a:t>Founder</a:t>
            </a:r>
            <a:endParaRPr lang="en-US" sz="2300">
              <a:solidFill>
                <a:srgbClr val="242424"/>
              </a:solidFill>
              <a:latin typeface="Poppins" panose="000005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103161" y="0"/>
            <a:ext cx="7184839" cy="10287000"/>
            <a:chOff x="0" y="0"/>
            <a:chExt cx="2621049" cy="3752725"/>
          </a:xfrm>
        </p:grpSpPr>
        <p:sp>
          <p:nvSpPr>
            <p:cNvPr id="3" name="Freeform 3"/>
            <p:cNvSpPr/>
            <p:nvPr/>
          </p:nvSpPr>
          <p:spPr>
            <a:xfrm>
              <a:off x="0" y="0"/>
              <a:ext cx="2621049" cy="3752726"/>
            </a:xfrm>
            <a:custGeom>
              <a:avLst/>
              <a:gdLst/>
              <a:ahLst/>
              <a:cxnLst/>
              <a:rect l="l" t="t" r="r" b="b"/>
              <a:pathLst>
                <a:path w="2621049" h="3752726">
                  <a:moveTo>
                    <a:pt x="0" y="0"/>
                  </a:moveTo>
                  <a:lnTo>
                    <a:pt x="2621049" y="0"/>
                  </a:lnTo>
                  <a:lnTo>
                    <a:pt x="2621049" y="3752726"/>
                  </a:lnTo>
                  <a:lnTo>
                    <a:pt x="0" y="3752726"/>
                  </a:lnTo>
                  <a:close/>
                </a:path>
              </a:pathLst>
            </a:custGeom>
            <a:solidFill>
              <a:srgbClr val="2B2B2B"/>
            </a:solidFill>
          </p:spPr>
        </p:sp>
      </p:grpSp>
      <p:grpSp>
        <p:nvGrpSpPr>
          <p:cNvPr id="4" name="Group 4"/>
          <p:cNvGrpSpPr/>
          <p:nvPr/>
        </p:nvGrpSpPr>
        <p:grpSpPr>
          <a:xfrm rot="0">
            <a:off x="0" y="0"/>
            <a:ext cx="1488935" cy="10287000"/>
            <a:chOff x="0" y="0"/>
            <a:chExt cx="543167" cy="3752725"/>
          </a:xfrm>
        </p:grpSpPr>
        <p:sp>
          <p:nvSpPr>
            <p:cNvPr id="5" name="Freeform 5"/>
            <p:cNvSpPr/>
            <p:nvPr/>
          </p:nvSpPr>
          <p:spPr>
            <a:xfrm>
              <a:off x="0" y="0"/>
              <a:ext cx="543167" cy="3752726"/>
            </a:xfrm>
            <a:custGeom>
              <a:avLst/>
              <a:gdLst/>
              <a:ahLst/>
              <a:cxnLst/>
              <a:rect l="l" t="t" r="r" b="b"/>
              <a:pathLst>
                <a:path w="543167" h="3752726">
                  <a:moveTo>
                    <a:pt x="0" y="0"/>
                  </a:moveTo>
                  <a:lnTo>
                    <a:pt x="543167" y="0"/>
                  </a:lnTo>
                  <a:lnTo>
                    <a:pt x="543167" y="3752726"/>
                  </a:lnTo>
                  <a:lnTo>
                    <a:pt x="0" y="3752726"/>
                  </a:lnTo>
                  <a:close/>
                </a:path>
              </a:pathLst>
            </a:custGeom>
            <a:solidFill>
              <a:srgbClr val="FF5F00"/>
            </a:solidFill>
          </p:spPr>
        </p:sp>
      </p:grpSp>
      <p:pic>
        <p:nvPicPr>
          <p:cNvPr id="6" name="Picture 6"/>
          <p:cNvPicPr>
            <a:picLocks noChangeAspect="1"/>
          </p:cNvPicPr>
          <p:nvPr/>
        </p:nvPicPr>
        <p:blipFill>
          <a:blip r:embed="rId1"/>
          <a:srcRect t="5091" r="10887" b="2972"/>
          <a:stretch>
            <a:fillRect/>
          </a:stretch>
        </p:blipFill>
        <p:spPr>
          <a:xfrm>
            <a:off x="8438711" y="1340192"/>
            <a:ext cx="4921494" cy="7606616"/>
          </a:xfrm>
          <a:prstGeom prst="rect">
            <a:avLst/>
          </a:prstGeom>
        </p:spPr>
      </p:pic>
      <p:sp>
        <p:nvSpPr>
          <p:cNvPr id="7" name="TextBox 7"/>
          <p:cNvSpPr txBox="1"/>
          <p:nvPr/>
        </p:nvSpPr>
        <p:spPr>
          <a:xfrm rot="-5400000">
            <a:off x="-664914" y="8256576"/>
            <a:ext cx="2771137" cy="422273"/>
          </a:xfrm>
          <a:prstGeom prst="rect">
            <a:avLst/>
          </a:prstGeom>
        </p:spPr>
        <p:txBody>
          <a:bodyPr lIns="0" tIns="0" rIns="0" bIns="0" rtlCol="0" anchor="t">
            <a:spAutoFit/>
          </a:bodyPr>
          <a:lstStyle/>
          <a:p>
            <a:pPr>
              <a:lnSpc>
                <a:spcPts val="3500"/>
              </a:lnSpc>
            </a:pPr>
            <a:r>
              <a:rPr lang="en-US" sz="2500">
                <a:solidFill>
                  <a:srgbClr val="242424"/>
                </a:solidFill>
                <a:latin typeface="Prompt Bold" panose="00000800000000000000"/>
              </a:rPr>
              <a:t>ANIMAUX TEAM</a:t>
            </a:r>
            <a:endParaRPr lang="en-US" sz="2500">
              <a:solidFill>
                <a:srgbClr val="242424"/>
              </a:solidFill>
              <a:latin typeface="Prompt Bold" panose="00000800000000000000"/>
            </a:endParaRPr>
          </a:p>
        </p:txBody>
      </p:sp>
      <p:sp>
        <p:nvSpPr>
          <p:cNvPr id="8" name="AutoShape 8"/>
          <p:cNvSpPr/>
          <p:nvPr/>
        </p:nvSpPr>
        <p:spPr>
          <a:xfrm rot="5400000">
            <a:off x="-16039" y="6295214"/>
            <a:ext cx="1573860" cy="0"/>
          </a:xfrm>
          <a:prstGeom prst="line">
            <a:avLst/>
          </a:prstGeom>
          <a:ln w="38100" cap="flat">
            <a:solidFill>
              <a:srgbClr val="242424"/>
            </a:solidFill>
            <a:prstDash val="solid"/>
            <a:headEnd type="none" w="sm" len="sm"/>
            <a:tailEnd type="none" w="sm" len="sm"/>
          </a:ln>
        </p:spPr>
      </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373641" y="461896"/>
            <a:ext cx="741652" cy="753990"/>
          </a:xfrm>
          <a:prstGeom prst="rect">
            <a:avLst/>
          </a:prstGeom>
        </p:spPr>
      </p:pic>
      <p:grpSp>
        <p:nvGrpSpPr>
          <p:cNvPr id="10" name="Group 10"/>
          <p:cNvGrpSpPr>
            <a:grpSpLocks noChangeAspect="1"/>
          </p:cNvGrpSpPr>
          <p:nvPr/>
        </p:nvGrpSpPr>
        <p:grpSpPr>
          <a:xfrm rot="0">
            <a:off x="14131193" y="5007741"/>
            <a:ext cx="1306523" cy="1306523"/>
            <a:chOff x="0" y="0"/>
            <a:chExt cx="6355080" cy="6355080"/>
          </a:xfrm>
        </p:grpSpPr>
        <p:sp>
          <p:nvSpPr>
            <p:cNvPr id="11" name="Freeform 11"/>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5F00"/>
            </a:solidFill>
          </p:spPr>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333389" y="5330495"/>
            <a:ext cx="902132" cy="661017"/>
          </a:xfrm>
          <a:prstGeom prst="rect">
            <a:avLst/>
          </a:prstGeom>
        </p:spPr>
      </p:pic>
      <p:grpSp>
        <p:nvGrpSpPr>
          <p:cNvPr id="13" name="Group 13"/>
          <p:cNvGrpSpPr/>
          <p:nvPr/>
        </p:nvGrpSpPr>
        <p:grpSpPr>
          <a:xfrm rot="0">
            <a:off x="14131193" y="1340192"/>
            <a:ext cx="1306523" cy="1306523"/>
            <a:chOff x="0" y="0"/>
            <a:chExt cx="1742030" cy="1742030"/>
          </a:xfrm>
        </p:grpSpPr>
        <p:grpSp>
          <p:nvGrpSpPr>
            <p:cNvPr id="14" name="Group 14"/>
            <p:cNvGrpSpPr>
              <a:grpSpLocks noChangeAspect="1"/>
            </p:cNvGrpSpPr>
            <p:nvPr/>
          </p:nvGrpSpPr>
          <p:grpSpPr>
            <a:xfrm rot="0">
              <a:off x="0" y="0"/>
              <a:ext cx="1742030" cy="1742030"/>
              <a:chOff x="0" y="0"/>
              <a:chExt cx="6355080" cy="6355080"/>
            </a:xfrm>
          </p:grpSpPr>
          <p:sp>
            <p:nvSpPr>
              <p:cNvPr id="15" name="Freeform 15"/>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5F00"/>
              </a:solidFill>
            </p:spPr>
          </p:sp>
        </p:grpSp>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64611" y="264611"/>
              <a:ext cx="1212809" cy="1212809"/>
            </a:xfrm>
            <a:prstGeom prst="rect">
              <a:avLst/>
            </a:prstGeom>
          </p:spPr>
        </p:pic>
      </p:grpSp>
      <p:pic>
        <p:nvPicPr>
          <p:cNvPr id="17" name="Picture 17"/>
          <p:cNvPicPr>
            <a:picLocks noChangeAspect="1"/>
          </p:cNvPicPr>
          <p:nvPr/>
        </p:nvPicPr>
        <p:blipFill>
          <a:blip r:embed="rId8"/>
          <a:srcRect l="27294" r="27294"/>
          <a:stretch>
            <a:fillRect/>
          </a:stretch>
        </p:blipFill>
        <p:spPr>
          <a:xfrm>
            <a:off x="8438711" y="1340192"/>
            <a:ext cx="5181401" cy="7606616"/>
          </a:xfrm>
          <a:prstGeom prst="rect">
            <a:avLst/>
          </a:prstGeom>
        </p:spPr>
      </p:pic>
      <p:sp>
        <p:nvSpPr>
          <p:cNvPr id="18" name="TextBox 18"/>
          <p:cNvSpPr txBox="1"/>
          <p:nvPr/>
        </p:nvSpPr>
        <p:spPr>
          <a:xfrm rot="-5400000">
            <a:off x="293662" y="4673520"/>
            <a:ext cx="906831" cy="422273"/>
          </a:xfrm>
          <a:prstGeom prst="rect">
            <a:avLst/>
          </a:prstGeom>
        </p:spPr>
        <p:txBody>
          <a:bodyPr lIns="0" tIns="0" rIns="0" bIns="0" rtlCol="0" anchor="t">
            <a:spAutoFit/>
          </a:bodyPr>
          <a:lstStyle/>
          <a:p>
            <a:pPr>
              <a:lnSpc>
                <a:spcPts val="3500"/>
              </a:lnSpc>
            </a:pPr>
            <a:r>
              <a:rPr lang="en-US" sz="2500">
                <a:solidFill>
                  <a:srgbClr val="242424"/>
                </a:solidFill>
                <a:latin typeface="Prompt Bold" panose="00000800000000000000"/>
              </a:rPr>
              <a:t>2022</a:t>
            </a:r>
            <a:endParaRPr lang="en-US" sz="2500">
              <a:solidFill>
                <a:srgbClr val="242424"/>
              </a:solidFill>
              <a:latin typeface="Prompt Bold" panose="00000800000000000000"/>
            </a:endParaRPr>
          </a:p>
        </p:txBody>
      </p:sp>
      <p:sp>
        <p:nvSpPr>
          <p:cNvPr id="19" name="TextBox 19"/>
          <p:cNvSpPr txBox="1"/>
          <p:nvPr/>
        </p:nvSpPr>
        <p:spPr>
          <a:xfrm>
            <a:off x="2377454" y="3014053"/>
            <a:ext cx="4483255" cy="727074"/>
          </a:xfrm>
          <a:prstGeom prst="rect">
            <a:avLst/>
          </a:prstGeom>
        </p:spPr>
        <p:txBody>
          <a:bodyPr lIns="0" tIns="0" rIns="0" bIns="0" rtlCol="0" anchor="t">
            <a:spAutoFit/>
          </a:bodyPr>
          <a:lstStyle/>
          <a:p>
            <a:pPr>
              <a:lnSpc>
                <a:spcPts val="5600"/>
              </a:lnSpc>
            </a:pPr>
            <a:r>
              <a:rPr lang="en-US" sz="4000">
                <a:solidFill>
                  <a:srgbClr val="242424"/>
                </a:solidFill>
                <a:latin typeface="Poppins Medium Bold" panose="00000700000000000000"/>
              </a:rPr>
              <a:t>INTRODUCTION</a:t>
            </a:r>
            <a:endParaRPr lang="en-US" sz="4000">
              <a:solidFill>
                <a:srgbClr val="242424"/>
              </a:solidFill>
              <a:latin typeface="Poppins Medium Bold" panose="00000700000000000000"/>
            </a:endParaRPr>
          </a:p>
        </p:txBody>
      </p:sp>
      <p:sp>
        <p:nvSpPr>
          <p:cNvPr id="20" name="TextBox 20"/>
          <p:cNvSpPr txBox="1"/>
          <p:nvPr/>
        </p:nvSpPr>
        <p:spPr>
          <a:xfrm>
            <a:off x="2377454" y="4441825"/>
            <a:ext cx="5723820" cy="889000"/>
          </a:xfrm>
          <a:prstGeom prst="rect">
            <a:avLst/>
          </a:prstGeom>
        </p:spPr>
        <p:txBody>
          <a:bodyPr lIns="0" tIns="0" rIns="0" bIns="0" rtlCol="0" anchor="t">
            <a:spAutoFit/>
          </a:bodyPr>
          <a:lstStyle/>
          <a:p>
            <a:pPr marL="0" lvl="0" indent="0" algn="just">
              <a:lnSpc>
                <a:spcPts val="3500"/>
              </a:lnSpc>
              <a:spcBef>
                <a:spcPct val="0"/>
              </a:spcBef>
            </a:pPr>
            <a:r>
              <a:rPr lang="en-US" sz="2500" u="none">
                <a:solidFill>
                  <a:srgbClr val="242424"/>
                </a:solidFill>
                <a:latin typeface="Poppins Medium Bold" panose="00000700000000000000"/>
              </a:rPr>
              <a:t>This presentation will walk through what inspired our movement.</a:t>
            </a:r>
            <a:endParaRPr lang="en-US" sz="2500" u="none">
              <a:solidFill>
                <a:srgbClr val="242424"/>
              </a:solidFill>
              <a:latin typeface="Poppins Medium Bold" panose="00000700000000000000"/>
            </a:endParaRPr>
          </a:p>
        </p:txBody>
      </p:sp>
      <p:sp>
        <p:nvSpPr>
          <p:cNvPr id="21" name="TextBox 21"/>
          <p:cNvSpPr txBox="1"/>
          <p:nvPr/>
        </p:nvSpPr>
        <p:spPr>
          <a:xfrm>
            <a:off x="2377454" y="5933440"/>
            <a:ext cx="5723820" cy="3991610"/>
          </a:xfrm>
          <a:prstGeom prst="rect">
            <a:avLst/>
          </a:prstGeom>
        </p:spPr>
        <p:txBody>
          <a:bodyPr lIns="0" tIns="0" rIns="0" bIns="0" rtlCol="0" anchor="t">
            <a:spAutoFit/>
          </a:bodyPr>
          <a:lstStyle/>
          <a:p>
            <a:pPr marL="0" lvl="0" indent="0" algn="just">
              <a:lnSpc>
                <a:spcPts val="2860"/>
              </a:lnSpc>
              <a:spcBef>
                <a:spcPct val="0"/>
              </a:spcBef>
            </a:pPr>
            <a:r>
              <a:rPr lang="en-US" sz="2200">
                <a:solidFill>
                  <a:srgbClr val="242424"/>
                </a:solidFill>
                <a:latin typeface="Poppins" panose="00000500000000000000"/>
              </a:rPr>
              <a:t>A</a:t>
            </a:r>
            <a:r>
              <a:rPr lang="en-US" sz="2200" u="none">
                <a:solidFill>
                  <a:srgbClr val="242424"/>
                </a:solidFill>
                <a:latin typeface="Poppins" panose="00000500000000000000"/>
              </a:rPr>
              <a:t>round the world, animals have been exploited, deliberately harmed and killed by humans because they have are seen as different, inferior and helpless.</a:t>
            </a:r>
            <a:endParaRPr lang="en-US" sz="2200" u="none">
              <a:solidFill>
                <a:srgbClr val="242424"/>
              </a:solidFill>
              <a:latin typeface="Poppins" panose="00000500000000000000"/>
            </a:endParaRPr>
          </a:p>
          <a:p>
            <a:pPr marL="0" lvl="0" indent="0" algn="just">
              <a:lnSpc>
                <a:spcPts val="2860"/>
              </a:lnSpc>
              <a:spcBef>
                <a:spcPct val="0"/>
              </a:spcBef>
            </a:pPr>
          </a:p>
          <a:p>
            <a:pPr algn="just">
              <a:lnSpc>
                <a:spcPts val="2860"/>
              </a:lnSpc>
              <a:spcBef>
                <a:spcPct val="0"/>
              </a:spcBef>
            </a:pPr>
            <a:r>
              <a:rPr lang="en-US" sz="2200" u="none">
                <a:solidFill>
                  <a:srgbClr val="242424"/>
                </a:solidFill>
                <a:latin typeface="Poppins" panose="00000500000000000000"/>
              </a:rPr>
              <a:t>Despite the fact that Human Right and Animal Right movements are distinct, a correlation still exists between the two movements; we both seek justice and fairness for being abused.</a:t>
            </a:r>
            <a:endParaRPr lang="en-US" sz="2200" u="none">
              <a:solidFill>
                <a:srgbClr val="242424"/>
              </a:solidFill>
              <a:latin typeface="Poppins" panose="00000500000000000000"/>
            </a:endParaRPr>
          </a:p>
          <a:p>
            <a:pPr marL="0" lvl="0" indent="0" algn="just">
              <a:lnSpc>
                <a:spcPts val="2860"/>
              </a:lnSpc>
              <a:spcBef>
                <a:spcPct val="0"/>
              </a:spcBef>
            </a:pPr>
          </a:p>
        </p:txBody>
      </p:sp>
      <p:sp>
        <p:nvSpPr>
          <p:cNvPr id="22" name="TextBox 22"/>
          <p:cNvSpPr txBox="1"/>
          <p:nvPr/>
        </p:nvSpPr>
        <p:spPr>
          <a:xfrm>
            <a:off x="14131193" y="3215218"/>
            <a:ext cx="3440269" cy="1564004"/>
          </a:xfrm>
          <a:prstGeom prst="rect">
            <a:avLst/>
          </a:prstGeom>
        </p:spPr>
        <p:txBody>
          <a:bodyPr lIns="0" tIns="0" rIns="0" bIns="0" rtlCol="0" anchor="t">
            <a:spAutoFit/>
          </a:bodyPr>
          <a:lstStyle/>
          <a:p>
            <a:pPr marL="0" lvl="0" indent="0" algn="l">
              <a:lnSpc>
                <a:spcPts val="2535"/>
              </a:lnSpc>
            </a:pPr>
            <a:r>
              <a:rPr lang="en-US" sz="1500">
                <a:solidFill>
                  <a:srgbClr val="FFFFFF"/>
                </a:solidFill>
                <a:latin typeface="Poppins" panose="00000500000000000000"/>
              </a:rPr>
              <a:t>Animal rights come into direct opposition with animal exploitation, which involves animals being used by humans as food, experimental objects or even pets.</a:t>
            </a:r>
            <a:endParaRPr lang="en-US" sz="1500">
              <a:solidFill>
                <a:srgbClr val="FFFFFF"/>
              </a:solidFill>
              <a:latin typeface="Poppins" panose="00000500000000000000"/>
            </a:endParaRPr>
          </a:p>
        </p:txBody>
      </p:sp>
      <p:sp>
        <p:nvSpPr>
          <p:cNvPr id="23" name="TextBox 23"/>
          <p:cNvSpPr txBox="1"/>
          <p:nvPr/>
        </p:nvSpPr>
        <p:spPr>
          <a:xfrm>
            <a:off x="14131193" y="7005944"/>
            <a:ext cx="3440269" cy="1564004"/>
          </a:xfrm>
          <a:prstGeom prst="rect">
            <a:avLst/>
          </a:prstGeom>
        </p:spPr>
        <p:txBody>
          <a:bodyPr lIns="0" tIns="0" rIns="0" bIns="0" rtlCol="0" anchor="t">
            <a:spAutoFit/>
          </a:bodyPr>
          <a:lstStyle/>
          <a:p>
            <a:pPr marL="0" lvl="0" indent="0">
              <a:lnSpc>
                <a:spcPts val="2535"/>
              </a:lnSpc>
            </a:pPr>
            <a:r>
              <a:rPr lang="en-US" sz="1500">
                <a:solidFill>
                  <a:srgbClr val="FFFFFF"/>
                </a:solidFill>
                <a:latin typeface="Poppins" panose="00000500000000000000"/>
              </a:rPr>
              <a:t>Animals should not be beaten, caged, artificially inseminated,trapped, traded, harmed and killed at someone else's gain.</a:t>
            </a:r>
            <a:endParaRPr lang="en-US" sz="1500">
              <a:solidFill>
                <a:srgbClr val="FFFFFF"/>
              </a:solidFill>
              <a:latin typeface="Poppins" panose="000005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6799065" y="0"/>
            <a:ext cx="1488935" cy="10287000"/>
            <a:chOff x="0" y="0"/>
            <a:chExt cx="1985246" cy="13716000"/>
          </a:xfrm>
        </p:grpSpPr>
        <p:grpSp>
          <p:nvGrpSpPr>
            <p:cNvPr id="3" name="Group 3"/>
            <p:cNvGrpSpPr/>
            <p:nvPr/>
          </p:nvGrpSpPr>
          <p:grpSpPr>
            <a:xfrm rot="0">
              <a:off x="0" y="0"/>
              <a:ext cx="1985246" cy="13716000"/>
              <a:chOff x="0" y="0"/>
              <a:chExt cx="543167" cy="3752725"/>
            </a:xfrm>
          </p:grpSpPr>
          <p:sp>
            <p:nvSpPr>
              <p:cNvPr id="4" name="Freeform 4"/>
              <p:cNvSpPr/>
              <p:nvPr/>
            </p:nvSpPr>
            <p:spPr>
              <a:xfrm>
                <a:off x="0" y="0"/>
                <a:ext cx="543167" cy="3752726"/>
              </a:xfrm>
              <a:custGeom>
                <a:avLst/>
                <a:gdLst/>
                <a:ahLst/>
                <a:cxnLst/>
                <a:rect l="l" t="t" r="r" b="b"/>
                <a:pathLst>
                  <a:path w="543167" h="3752726">
                    <a:moveTo>
                      <a:pt x="0" y="0"/>
                    </a:moveTo>
                    <a:lnTo>
                      <a:pt x="543167" y="0"/>
                    </a:lnTo>
                    <a:lnTo>
                      <a:pt x="543167" y="3752726"/>
                    </a:lnTo>
                    <a:lnTo>
                      <a:pt x="0" y="3752726"/>
                    </a:lnTo>
                    <a:close/>
                  </a:path>
                </a:pathLst>
              </a:custGeom>
              <a:solidFill>
                <a:srgbClr val="FF5F00"/>
              </a:solidFill>
            </p:spPr>
          </p:sp>
        </p:grpSp>
        <p:sp>
          <p:nvSpPr>
            <p:cNvPr id="5" name="TextBox 5"/>
            <p:cNvSpPr txBox="1"/>
            <p:nvPr/>
          </p:nvSpPr>
          <p:spPr>
            <a:xfrm rot="-5400000">
              <a:off x="-878614" y="11016706"/>
              <a:ext cx="3694849" cy="547156"/>
            </a:xfrm>
            <a:prstGeom prst="rect">
              <a:avLst/>
            </a:prstGeom>
          </p:spPr>
          <p:txBody>
            <a:bodyPr lIns="0" tIns="0" rIns="0" bIns="0" rtlCol="0" anchor="t">
              <a:spAutoFit/>
            </a:bodyPr>
            <a:lstStyle/>
            <a:p>
              <a:pPr>
                <a:lnSpc>
                  <a:spcPts val="3500"/>
                </a:lnSpc>
              </a:pPr>
              <a:r>
                <a:rPr lang="en-US" sz="2500">
                  <a:solidFill>
                    <a:srgbClr val="242424"/>
                  </a:solidFill>
                  <a:latin typeface="Prompt Bold" panose="00000800000000000000"/>
                </a:rPr>
                <a:t>ANIMAUX TEAM</a:t>
              </a:r>
              <a:endParaRPr lang="en-US" sz="2500">
                <a:solidFill>
                  <a:srgbClr val="242424"/>
                </a:solidFill>
                <a:latin typeface="Prompt Bold" panose="00000800000000000000"/>
              </a:endParaRPr>
            </a:p>
          </p:txBody>
        </p:sp>
        <p:sp>
          <p:nvSpPr>
            <p:cNvPr id="6" name="AutoShape 6"/>
            <p:cNvSpPr/>
            <p:nvPr/>
          </p:nvSpPr>
          <p:spPr>
            <a:xfrm rot="5400000">
              <a:off x="-21386" y="8393619"/>
              <a:ext cx="2098479" cy="0"/>
            </a:xfrm>
            <a:prstGeom prst="line">
              <a:avLst/>
            </a:prstGeom>
            <a:ln w="50800" cap="flat">
              <a:solidFill>
                <a:srgbClr val="242424"/>
              </a:solidFill>
              <a:prstDash val="solid"/>
              <a:headEnd type="none" w="sm" len="sm"/>
              <a:tailEnd type="none" w="sm" len="sm"/>
            </a:ln>
          </p:spPr>
        </p:sp>
        <p:pic>
          <p:nvPicPr>
            <p:cNvPr id="7" name="Picture 7"/>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5400000">
              <a:off x="498189" y="615861"/>
              <a:ext cx="988869" cy="1005320"/>
            </a:xfrm>
            <a:prstGeom prst="rect">
              <a:avLst/>
            </a:prstGeom>
          </p:spPr>
        </p:pic>
        <p:sp>
          <p:nvSpPr>
            <p:cNvPr id="8" name="TextBox 8"/>
            <p:cNvSpPr txBox="1"/>
            <p:nvPr/>
          </p:nvSpPr>
          <p:spPr>
            <a:xfrm rot="-5400000">
              <a:off x="399488" y="6239298"/>
              <a:ext cx="1209108" cy="547156"/>
            </a:xfrm>
            <a:prstGeom prst="rect">
              <a:avLst/>
            </a:prstGeom>
          </p:spPr>
          <p:txBody>
            <a:bodyPr lIns="0" tIns="0" rIns="0" bIns="0" rtlCol="0" anchor="t">
              <a:spAutoFit/>
            </a:bodyPr>
            <a:lstStyle/>
            <a:p>
              <a:pPr>
                <a:lnSpc>
                  <a:spcPts val="3500"/>
                </a:lnSpc>
              </a:pPr>
              <a:r>
                <a:rPr lang="en-US" sz="2500">
                  <a:solidFill>
                    <a:srgbClr val="242424"/>
                  </a:solidFill>
                  <a:latin typeface="Prompt Bold" panose="00000800000000000000"/>
                </a:rPr>
                <a:t>2022</a:t>
              </a:r>
              <a:endParaRPr lang="en-US" sz="2500">
                <a:solidFill>
                  <a:srgbClr val="242424"/>
                </a:solidFill>
                <a:latin typeface="Prompt Bold" panose="00000800000000000000"/>
              </a:endParaRPr>
            </a:p>
          </p:txBody>
        </p:sp>
      </p:grpSp>
      <p:pic>
        <p:nvPicPr>
          <p:cNvPr id="9" name="Picture 9"/>
          <p:cNvPicPr>
            <a:picLocks noChangeAspect="1"/>
          </p:cNvPicPr>
          <p:nvPr/>
        </p:nvPicPr>
        <p:blipFill>
          <a:blip r:embed="rId3"/>
          <a:srcRect l="45848" r="16622"/>
          <a:stretch>
            <a:fillRect/>
          </a:stretch>
        </p:blipFill>
        <p:spPr>
          <a:xfrm>
            <a:off x="0" y="0"/>
            <a:ext cx="5749080" cy="10287000"/>
          </a:xfrm>
          <a:prstGeom prst="rect">
            <a:avLst/>
          </a:prstGeom>
        </p:spPr>
      </p:pic>
      <p:grpSp>
        <p:nvGrpSpPr>
          <p:cNvPr id="10" name="Group 10"/>
          <p:cNvGrpSpPr/>
          <p:nvPr/>
        </p:nvGrpSpPr>
        <p:grpSpPr>
          <a:xfrm rot="0">
            <a:off x="5749080" y="5143500"/>
            <a:ext cx="11049985" cy="5143500"/>
            <a:chOff x="0" y="0"/>
            <a:chExt cx="4031064" cy="1876363"/>
          </a:xfrm>
        </p:grpSpPr>
        <p:sp>
          <p:nvSpPr>
            <p:cNvPr id="11" name="Freeform 11"/>
            <p:cNvSpPr/>
            <p:nvPr/>
          </p:nvSpPr>
          <p:spPr>
            <a:xfrm>
              <a:off x="0" y="0"/>
              <a:ext cx="4031064" cy="1876363"/>
            </a:xfrm>
            <a:custGeom>
              <a:avLst/>
              <a:gdLst/>
              <a:ahLst/>
              <a:cxnLst/>
              <a:rect l="l" t="t" r="r" b="b"/>
              <a:pathLst>
                <a:path w="4031064" h="1876363">
                  <a:moveTo>
                    <a:pt x="0" y="0"/>
                  </a:moveTo>
                  <a:lnTo>
                    <a:pt x="4031064" y="0"/>
                  </a:lnTo>
                  <a:lnTo>
                    <a:pt x="4031064" y="1876363"/>
                  </a:lnTo>
                  <a:lnTo>
                    <a:pt x="0" y="1876363"/>
                  </a:lnTo>
                  <a:close/>
                </a:path>
              </a:pathLst>
            </a:custGeom>
            <a:solidFill>
              <a:srgbClr val="242424"/>
            </a:solidFill>
          </p:spPr>
        </p:sp>
      </p:grpSp>
      <p:pic>
        <p:nvPicPr>
          <p:cNvPr id="12" name="Picture 12"/>
          <p:cNvPicPr>
            <a:picLocks noChangeAspect="1"/>
          </p:cNvPicPr>
          <p:nvPr/>
        </p:nvPicPr>
        <p:blipFill>
          <a:blip r:embed="rId4"/>
          <a:srcRect l="12806" r="12806"/>
          <a:stretch>
            <a:fillRect/>
          </a:stretch>
        </p:blipFill>
        <p:spPr>
          <a:xfrm>
            <a:off x="6735940" y="1028700"/>
            <a:ext cx="4097275" cy="3421227"/>
          </a:xfrm>
          <a:prstGeom prst="rect">
            <a:avLst/>
          </a:prstGeom>
        </p:spPr>
      </p:pic>
      <p:pic>
        <p:nvPicPr>
          <p:cNvPr id="13" name="Picture 13"/>
          <p:cNvPicPr>
            <a:picLocks noChangeAspect="1"/>
          </p:cNvPicPr>
          <p:nvPr/>
        </p:nvPicPr>
        <p:blipFill>
          <a:blip r:embed="rId5"/>
          <a:srcRect t="2925" b="23371"/>
          <a:stretch>
            <a:fillRect/>
          </a:stretch>
        </p:blipFill>
        <p:spPr>
          <a:xfrm>
            <a:off x="11815399" y="6004636"/>
            <a:ext cx="4097275" cy="3421227"/>
          </a:xfrm>
          <a:prstGeom prst="rect">
            <a:avLst/>
          </a:prstGeom>
        </p:spPr>
      </p:pic>
      <p:sp>
        <p:nvSpPr>
          <p:cNvPr id="14" name="TextBox 14"/>
          <p:cNvSpPr txBox="1"/>
          <p:nvPr/>
        </p:nvSpPr>
        <p:spPr>
          <a:xfrm>
            <a:off x="7078529" y="5918911"/>
            <a:ext cx="4195544" cy="542924"/>
          </a:xfrm>
          <a:prstGeom prst="rect">
            <a:avLst/>
          </a:prstGeom>
        </p:spPr>
        <p:txBody>
          <a:bodyPr lIns="0" tIns="0" rIns="0" bIns="0" rtlCol="0" anchor="t">
            <a:spAutoFit/>
          </a:bodyPr>
          <a:lstStyle/>
          <a:p>
            <a:pPr algn="r">
              <a:lnSpc>
                <a:spcPts val="4200"/>
              </a:lnSpc>
            </a:pPr>
          </a:p>
        </p:txBody>
      </p:sp>
      <p:sp>
        <p:nvSpPr>
          <p:cNvPr id="15" name="TextBox 15"/>
          <p:cNvSpPr txBox="1"/>
          <p:nvPr/>
        </p:nvSpPr>
        <p:spPr>
          <a:xfrm>
            <a:off x="6023478" y="5242795"/>
            <a:ext cx="4906096" cy="5428233"/>
          </a:xfrm>
          <a:prstGeom prst="rect">
            <a:avLst/>
          </a:prstGeom>
        </p:spPr>
        <p:txBody>
          <a:bodyPr lIns="0" tIns="0" rIns="0" bIns="0" rtlCol="0" anchor="t">
            <a:spAutoFit/>
          </a:bodyPr>
          <a:lstStyle/>
          <a:p>
            <a:pPr>
              <a:lnSpc>
                <a:spcPts val="2875"/>
              </a:lnSpc>
            </a:pPr>
            <a:r>
              <a:rPr lang="en-US" sz="1700">
                <a:solidFill>
                  <a:srgbClr val="FFFFFF"/>
                </a:solidFill>
                <a:latin typeface="Poppins" panose="00000500000000000000"/>
              </a:rPr>
              <a:t>Thousands of animal abuse cases are reported every day. However, animal abuse statistics reveal that most animal and pet abuse cases are never brought to light.</a:t>
            </a:r>
            <a:endParaRPr lang="en-US" sz="1700">
              <a:solidFill>
                <a:srgbClr val="FFFFFF"/>
              </a:solidFill>
              <a:latin typeface="Poppins" panose="00000500000000000000"/>
            </a:endParaRPr>
          </a:p>
          <a:p>
            <a:pPr marL="367030" lvl="1" indent="-183515">
              <a:lnSpc>
                <a:spcPts val="2875"/>
              </a:lnSpc>
              <a:buFont typeface="Arial" panose="020B0604020202020204"/>
              <a:buChar char="•"/>
            </a:pPr>
            <a:r>
              <a:rPr lang="en-US" sz="1700">
                <a:solidFill>
                  <a:srgbClr val="FFFFFF"/>
                </a:solidFill>
                <a:latin typeface="Poppins" panose="00000500000000000000"/>
              </a:rPr>
              <a:t>Every 60 seconds, one animal suffers abuse</a:t>
            </a:r>
            <a:endParaRPr lang="en-US" sz="1700">
              <a:solidFill>
                <a:srgbClr val="FFFFFF"/>
              </a:solidFill>
              <a:latin typeface="Poppins" panose="00000500000000000000"/>
            </a:endParaRPr>
          </a:p>
          <a:p>
            <a:pPr marL="367030" lvl="1" indent="-183515">
              <a:lnSpc>
                <a:spcPts val="2875"/>
              </a:lnSpc>
              <a:buFont typeface="Arial" panose="020B0604020202020204"/>
              <a:buChar char="•"/>
            </a:pPr>
            <a:r>
              <a:rPr lang="en-US" sz="1700">
                <a:solidFill>
                  <a:srgbClr val="FFFFFF"/>
                </a:solidFill>
                <a:latin typeface="Poppins" panose="00000500000000000000"/>
              </a:rPr>
              <a:t>Close to 65% of all abused animals are dogs</a:t>
            </a:r>
            <a:endParaRPr lang="en-US" sz="1700">
              <a:solidFill>
                <a:srgbClr val="FFFFFF"/>
              </a:solidFill>
              <a:latin typeface="Poppins" panose="00000500000000000000"/>
            </a:endParaRPr>
          </a:p>
          <a:p>
            <a:pPr marL="367030" lvl="1" indent="-183515">
              <a:lnSpc>
                <a:spcPts val="2875"/>
              </a:lnSpc>
              <a:buFont typeface="Arial" panose="020B0604020202020204"/>
              <a:buChar char="•"/>
            </a:pPr>
            <a:r>
              <a:rPr lang="en-US" sz="1700">
                <a:solidFill>
                  <a:srgbClr val="FFFFFF"/>
                </a:solidFill>
                <a:latin typeface="Poppins" panose="00000500000000000000"/>
              </a:rPr>
              <a:t>On average, </a:t>
            </a:r>
            <a:r>
              <a:rPr lang="en-US" sz="1700">
                <a:solidFill>
                  <a:srgbClr val="FFFFFF"/>
                </a:solidFill>
                <a:latin typeface="Poppins" panose="00000500000000000000"/>
              </a:rPr>
              <a:t>250,000 animals every year</a:t>
            </a:r>
            <a:r>
              <a:rPr lang="en-US" sz="1700">
                <a:solidFill>
                  <a:srgbClr val="FFFFFF"/>
                </a:solidFill>
                <a:latin typeface="Poppins" panose="00000500000000000000"/>
              </a:rPr>
              <a:t> are victims of animal hoarding.</a:t>
            </a:r>
            <a:endParaRPr lang="en-US" sz="1700">
              <a:solidFill>
                <a:srgbClr val="FFFFFF"/>
              </a:solidFill>
              <a:latin typeface="Poppins" panose="00000500000000000000"/>
            </a:endParaRPr>
          </a:p>
          <a:p>
            <a:pPr marL="367030" lvl="1" indent="-183515">
              <a:lnSpc>
                <a:spcPts val="2875"/>
              </a:lnSpc>
              <a:buFont typeface="Arial" panose="020B0604020202020204"/>
              <a:buChar char="•"/>
            </a:pPr>
            <a:r>
              <a:rPr lang="en-US" sz="1700">
                <a:solidFill>
                  <a:srgbClr val="FFFFFF"/>
                </a:solidFill>
                <a:latin typeface="Poppins" panose="00000500000000000000"/>
              </a:rPr>
              <a:t>More than 115 million animals are </a:t>
            </a:r>
            <a:r>
              <a:rPr lang="en-US" sz="1700">
                <a:solidFill>
                  <a:srgbClr val="FFFFFF"/>
                </a:solidFill>
                <a:latin typeface="Poppins" panose="00000500000000000000"/>
              </a:rPr>
              <a:t>used for laboratory experiments</a:t>
            </a:r>
            <a:r>
              <a:rPr lang="en-US" sz="1700">
                <a:solidFill>
                  <a:srgbClr val="FFFFFF"/>
                </a:solidFill>
                <a:latin typeface="Poppins" panose="00000500000000000000"/>
              </a:rPr>
              <a:t> yearly.</a:t>
            </a:r>
            <a:endParaRPr lang="en-US" sz="1700">
              <a:solidFill>
                <a:srgbClr val="FFFFFF"/>
              </a:solidFill>
              <a:latin typeface="Poppins" panose="00000500000000000000"/>
            </a:endParaRPr>
          </a:p>
          <a:p>
            <a:pPr marL="367030" lvl="1" indent="-183515">
              <a:lnSpc>
                <a:spcPts val="2875"/>
              </a:lnSpc>
              <a:buFont typeface="Arial" panose="020B0604020202020204"/>
              <a:buChar char="•"/>
            </a:pPr>
            <a:r>
              <a:rPr lang="en-US" sz="1700">
                <a:solidFill>
                  <a:srgbClr val="FFFFFF"/>
                </a:solidFill>
                <a:latin typeface="Poppins" panose="00000500000000000000"/>
              </a:rPr>
              <a:t>An estimated 1.6 trillion wild </a:t>
            </a:r>
            <a:r>
              <a:rPr lang="en-US" sz="1700">
                <a:solidFill>
                  <a:srgbClr val="FFFFFF"/>
                </a:solidFill>
                <a:latin typeface="Poppins Bold" panose="00000800000000000000"/>
              </a:rPr>
              <a:t>animals</a:t>
            </a:r>
            <a:r>
              <a:rPr lang="en-US" sz="1700">
                <a:solidFill>
                  <a:srgbClr val="FFFFFF"/>
                </a:solidFill>
                <a:latin typeface="Poppins" panose="00000500000000000000"/>
              </a:rPr>
              <a:t> are killed by humans every year. </a:t>
            </a:r>
            <a:endParaRPr lang="en-US" sz="1700">
              <a:solidFill>
                <a:srgbClr val="FFFFFF"/>
              </a:solidFill>
              <a:latin typeface="Poppins" panose="00000500000000000000"/>
            </a:endParaRPr>
          </a:p>
          <a:p>
            <a:pPr marL="0" lvl="0" indent="0" algn="ctr">
              <a:lnSpc>
                <a:spcPts val="2875"/>
              </a:lnSpc>
            </a:pPr>
          </a:p>
        </p:txBody>
      </p:sp>
      <p:sp>
        <p:nvSpPr>
          <p:cNvPr id="16" name="AutoShape 16"/>
          <p:cNvSpPr/>
          <p:nvPr/>
        </p:nvSpPr>
        <p:spPr>
          <a:xfrm>
            <a:off x="11274073" y="1731962"/>
            <a:ext cx="772565" cy="0"/>
          </a:xfrm>
          <a:prstGeom prst="line">
            <a:avLst/>
          </a:prstGeom>
          <a:ln w="66675" cap="flat">
            <a:solidFill>
              <a:srgbClr val="FF5F00"/>
            </a:solidFill>
            <a:prstDash val="solid"/>
            <a:headEnd type="none" w="sm" len="sm"/>
            <a:tailEnd type="none" w="sm" len="sm"/>
          </a:ln>
        </p:spPr>
      </p:sp>
      <p:sp>
        <p:nvSpPr>
          <p:cNvPr id="17" name="TextBox 17"/>
          <p:cNvSpPr txBox="1"/>
          <p:nvPr/>
        </p:nvSpPr>
        <p:spPr>
          <a:xfrm>
            <a:off x="11274073" y="942975"/>
            <a:ext cx="4372016" cy="542924"/>
          </a:xfrm>
          <a:prstGeom prst="rect">
            <a:avLst/>
          </a:prstGeom>
        </p:spPr>
        <p:txBody>
          <a:bodyPr lIns="0" tIns="0" rIns="0" bIns="0" rtlCol="0" anchor="t">
            <a:spAutoFit/>
          </a:bodyPr>
          <a:lstStyle/>
          <a:p>
            <a:pPr>
              <a:lnSpc>
                <a:spcPts val="4200"/>
              </a:lnSpc>
            </a:pPr>
            <a:r>
              <a:rPr lang="en-US" sz="3000">
                <a:solidFill>
                  <a:srgbClr val="242424"/>
                </a:solidFill>
                <a:latin typeface="Poppins Medium" panose="00000600000000000000"/>
              </a:rPr>
              <a:t>STATISTICS</a:t>
            </a:r>
            <a:endParaRPr lang="en-US" sz="3000">
              <a:solidFill>
                <a:srgbClr val="242424"/>
              </a:solidFill>
              <a:latin typeface="Poppins Medium" panose="00000600000000000000"/>
            </a:endParaRPr>
          </a:p>
        </p:txBody>
      </p:sp>
      <p:sp>
        <p:nvSpPr>
          <p:cNvPr id="18" name="TextBox 18"/>
          <p:cNvSpPr txBox="1"/>
          <p:nvPr/>
        </p:nvSpPr>
        <p:spPr>
          <a:xfrm>
            <a:off x="11274073" y="1826716"/>
            <a:ext cx="4638602" cy="3316784"/>
          </a:xfrm>
          <a:prstGeom prst="rect">
            <a:avLst/>
          </a:prstGeom>
        </p:spPr>
        <p:txBody>
          <a:bodyPr lIns="0" tIns="0" rIns="0" bIns="0" rtlCol="0" anchor="t">
            <a:spAutoFit/>
          </a:bodyPr>
          <a:lstStyle/>
          <a:p>
            <a:pPr marL="0" lvl="0" indent="0">
              <a:lnSpc>
                <a:spcPts val="2935"/>
              </a:lnSpc>
            </a:pPr>
            <a:r>
              <a:rPr lang="en-US" sz="1735">
                <a:solidFill>
                  <a:srgbClr val="242424"/>
                </a:solidFill>
                <a:latin typeface="Poppins" panose="00000500000000000000"/>
              </a:rPr>
              <a:t>According to the African Welfare Society (AWS) in 2021, over the last 3 years, an average of 249 animal cruelty cases occured monthly. Some of the worst cases the AWS has seen include dogs with chains embedded in their necks, grossly emaciated cats and dogs, gunshot victims, and stabbed animals. This is on the rise as of 2022.</a:t>
            </a:r>
            <a:endParaRPr lang="en-US" sz="1735">
              <a:solidFill>
                <a:srgbClr val="242424"/>
              </a:solidFill>
              <a:latin typeface="Poppins"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488935" y="0"/>
            <a:ext cx="5265706" cy="10287000"/>
            <a:chOff x="0" y="0"/>
            <a:chExt cx="1920944" cy="3752725"/>
          </a:xfrm>
        </p:grpSpPr>
        <p:sp>
          <p:nvSpPr>
            <p:cNvPr id="3" name="Freeform 3"/>
            <p:cNvSpPr/>
            <p:nvPr/>
          </p:nvSpPr>
          <p:spPr>
            <a:xfrm>
              <a:off x="0" y="0"/>
              <a:ext cx="1920944" cy="3752726"/>
            </a:xfrm>
            <a:custGeom>
              <a:avLst/>
              <a:gdLst/>
              <a:ahLst/>
              <a:cxnLst/>
              <a:rect l="l" t="t" r="r" b="b"/>
              <a:pathLst>
                <a:path w="1920944" h="3752726">
                  <a:moveTo>
                    <a:pt x="0" y="0"/>
                  </a:moveTo>
                  <a:lnTo>
                    <a:pt x="1920944" y="0"/>
                  </a:lnTo>
                  <a:lnTo>
                    <a:pt x="1920944" y="3752726"/>
                  </a:lnTo>
                  <a:lnTo>
                    <a:pt x="0" y="3752726"/>
                  </a:lnTo>
                  <a:close/>
                </a:path>
              </a:pathLst>
            </a:custGeom>
            <a:solidFill>
              <a:srgbClr val="2B2B2B"/>
            </a:solidFill>
          </p:spPr>
        </p:sp>
      </p:grpSp>
      <p:pic>
        <p:nvPicPr>
          <p:cNvPr id="4" name="Picture 4"/>
          <p:cNvPicPr>
            <a:picLocks noChangeAspect="1"/>
          </p:cNvPicPr>
          <p:nvPr/>
        </p:nvPicPr>
        <p:blipFill>
          <a:blip r:embed="rId1"/>
          <a:srcRect l="18450" r="18450"/>
          <a:stretch>
            <a:fillRect/>
          </a:stretch>
        </p:blipFill>
        <p:spPr>
          <a:xfrm>
            <a:off x="13022294" y="0"/>
            <a:ext cx="5265706" cy="10287000"/>
          </a:xfrm>
          <a:prstGeom prst="rect">
            <a:avLst/>
          </a:prstGeom>
        </p:spPr>
      </p:pic>
      <p:grpSp>
        <p:nvGrpSpPr>
          <p:cNvPr id="5" name="Group 5"/>
          <p:cNvGrpSpPr>
            <a:grpSpLocks noChangeAspect="1"/>
          </p:cNvGrpSpPr>
          <p:nvPr/>
        </p:nvGrpSpPr>
        <p:grpSpPr>
          <a:xfrm rot="0">
            <a:off x="8866588" y="896041"/>
            <a:ext cx="2188544" cy="2188535"/>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4999" r="-24999"/>
              </a:stretch>
            </a:blipFill>
          </p:spPr>
        </p:sp>
      </p:grpSp>
      <p:grpSp>
        <p:nvGrpSpPr>
          <p:cNvPr id="7" name="Group 7"/>
          <p:cNvGrpSpPr>
            <a:grpSpLocks noChangeAspect="1"/>
          </p:cNvGrpSpPr>
          <p:nvPr/>
        </p:nvGrpSpPr>
        <p:grpSpPr>
          <a:xfrm rot="0">
            <a:off x="8866588" y="5338073"/>
            <a:ext cx="2188544" cy="2188535"/>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9999" r="-29999"/>
              </a:stretch>
            </a:blipFill>
          </p:spPr>
        </p:sp>
      </p:grpSp>
      <p:grpSp>
        <p:nvGrpSpPr>
          <p:cNvPr id="9" name="Group 9"/>
          <p:cNvGrpSpPr/>
          <p:nvPr/>
        </p:nvGrpSpPr>
        <p:grpSpPr>
          <a:xfrm rot="0">
            <a:off x="2825166" y="7807304"/>
            <a:ext cx="3929474" cy="210039"/>
            <a:chOff x="0" y="0"/>
            <a:chExt cx="5239299" cy="280051"/>
          </a:xfrm>
        </p:grpSpPr>
        <p:sp>
          <p:nvSpPr>
            <p:cNvPr id="10" name="AutoShape 10"/>
            <p:cNvSpPr/>
            <p:nvPr/>
          </p:nvSpPr>
          <p:spPr>
            <a:xfrm>
              <a:off x="280051" y="108276"/>
              <a:ext cx="4959248" cy="0"/>
            </a:xfrm>
            <a:prstGeom prst="line">
              <a:avLst/>
            </a:prstGeom>
            <a:ln w="63500" cap="flat">
              <a:solidFill>
                <a:srgbClr val="FF5F00"/>
              </a:solidFill>
              <a:prstDash val="solid"/>
              <a:headEnd type="none" w="sm" len="sm"/>
              <a:tailEnd type="none" w="sm" len="sm"/>
            </a:ln>
          </p:spPr>
        </p:sp>
        <p:grpSp>
          <p:nvGrpSpPr>
            <p:cNvPr id="11" name="Group 11"/>
            <p:cNvGrpSpPr/>
            <p:nvPr/>
          </p:nvGrpSpPr>
          <p:grpSpPr>
            <a:xfrm rot="0">
              <a:off x="0" y="0"/>
              <a:ext cx="280051" cy="280051"/>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CD883"/>
              </a:solidFill>
            </p:spPr>
          </p:sp>
        </p:grpSp>
      </p:grpSp>
      <p:grpSp>
        <p:nvGrpSpPr>
          <p:cNvPr id="13" name="Group 13"/>
          <p:cNvGrpSpPr/>
          <p:nvPr/>
        </p:nvGrpSpPr>
        <p:grpSpPr>
          <a:xfrm rot="0">
            <a:off x="2825166" y="2245845"/>
            <a:ext cx="3929474" cy="210039"/>
            <a:chOff x="0" y="0"/>
            <a:chExt cx="5239299" cy="280051"/>
          </a:xfrm>
        </p:grpSpPr>
        <p:sp>
          <p:nvSpPr>
            <p:cNvPr id="14" name="AutoShape 14"/>
            <p:cNvSpPr/>
            <p:nvPr/>
          </p:nvSpPr>
          <p:spPr>
            <a:xfrm>
              <a:off x="280051" y="108276"/>
              <a:ext cx="4959248" cy="0"/>
            </a:xfrm>
            <a:prstGeom prst="line">
              <a:avLst/>
            </a:prstGeom>
            <a:ln w="63500" cap="flat">
              <a:solidFill>
                <a:srgbClr val="FF5F00"/>
              </a:solidFill>
              <a:prstDash val="solid"/>
              <a:headEnd type="none" w="sm" len="sm"/>
              <a:tailEnd type="none" w="sm" len="sm"/>
            </a:ln>
          </p:spPr>
        </p:sp>
        <p:grpSp>
          <p:nvGrpSpPr>
            <p:cNvPr id="15" name="Group 15"/>
            <p:cNvGrpSpPr/>
            <p:nvPr/>
          </p:nvGrpSpPr>
          <p:grpSpPr>
            <a:xfrm rot="0">
              <a:off x="0" y="0"/>
              <a:ext cx="280051" cy="280051"/>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CD883"/>
              </a:solidFill>
            </p:spPr>
          </p:sp>
        </p:grpSp>
      </p:grpSp>
      <p:grpSp>
        <p:nvGrpSpPr>
          <p:cNvPr id="17" name="Group 17"/>
          <p:cNvGrpSpPr/>
          <p:nvPr/>
        </p:nvGrpSpPr>
        <p:grpSpPr>
          <a:xfrm rot="0">
            <a:off x="0" y="0"/>
            <a:ext cx="1488935" cy="10287000"/>
            <a:chOff x="0" y="0"/>
            <a:chExt cx="1985246" cy="13716000"/>
          </a:xfrm>
        </p:grpSpPr>
        <p:grpSp>
          <p:nvGrpSpPr>
            <p:cNvPr id="18" name="Group 18"/>
            <p:cNvGrpSpPr/>
            <p:nvPr/>
          </p:nvGrpSpPr>
          <p:grpSpPr>
            <a:xfrm rot="0">
              <a:off x="0" y="0"/>
              <a:ext cx="1985246" cy="13716000"/>
              <a:chOff x="0" y="0"/>
              <a:chExt cx="543167" cy="3752725"/>
            </a:xfrm>
          </p:grpSpPr>
          <p:sp>
            <p:nvSpPr>
              <p:cNvPr id="19" name="Freeform 19"/>
              <p:cNvSpPr/>
              <p:nvPr/>
            </p:nvSpPr>
            <p:spPr>
              <a:xfrm>
                <a:off x="0" y="0"/>
                <a:ext cx="543167" cy="3752726"/>
              </a:xfrm>
              <a:custGeom>
                <a:avLst/>
                <a:gdLst/>
                <a:ahLst/>
                <a:cxnLst/>
                <a:rect l="l" t="t" r="r" b="b"/>
                <a:pathLst>
                  <a:path w="543167" h="3752726">
                    <a:moveTo>
                      <a:pt x="0" y="0"/>
                    </a:moveTo>
                    <a:lnTo>
                      <a:pt x="543167" y="0"/>
                    </a:lnTo>
                    <a:lnTo>
                      <a:pt x="543167" y="3752726"/>
                    </a:lnTo>
                    <a:lnTo>
                      <a:pt x="0" y="3752726"/>
                    </a:lnTo>
                    <a:close/>
                  </a:path>
                </a:pathLst>
              </a:custGeom>
              <a:solidFill>
                <a:srgbClr val="FF5F00"/>
              </a:solidFill>
            </p:spPr>
          </p:sp>
        </p:grpSp>
        <p:sp>
          <p:nvSpPr>
            <p:cNvPr id="20" name="TextBox 20"/>
            <p:cNvSpPr txBox="1"/>
            <p:nvPr/>
          </p:nvSpPr>
          <p:spPr>
            <a:xfrm rot="-5400000">
              <a:off x="-878614" y="11016706"/>
              <a:ext cx="3694849" cy="547156"/>
            </a:xfrm>
            <a:prstGeom prst="rect">
              <a:avLst/>
            </a:prstGeom>
          </p:spPr>
          <p:txBody>
            <a:bodyPr lIns="0" tIns="0" rIns="0" bIns="0" rtlCol="0" anchor="t">
              <a:spAutoFit/>
            </a:bodyPr>
            <a:lstStyle/>
            <a:p>
              <a:pPr>
                <a:lnSpc>
                  <a:spcPts val="3500"/>
                </a:lnSpc>
              </a:pPr>
              <a:r>
                <a:rPr lang="en-US" sz="2500">
                  <a:solidFill>
                    <a:srgbClr val="242424"/>
                  </a:solidFill>
                  <a:latin typeface="Prompt Bold" panose="00000800000000000000"/>
                </a:rPr>
                <a:t>ANIMAUX TEAM</a:t>
              </a:r>
              <a:endParaRPr lang="en-US" sz="2500">
                <a:solidFill>
                  <a:srgbClr val="242424"/>
                </a:solidFill>
                <a:latin typeface="Prompt Bold" panose="00000800000000000000"/>
              </a:endParaRPr>
            </a:p>
          </p:txBody>
        </p:sp>
        <p:sp>
          <p:nvSpPr>
            <p:cNvPr id="21" name="AutoShape 21"/>
            <p:cNvSpPr/>
            <p:nvPr/>
          </p:nvSpPr>
          <p:spPr>
            <a:xfrm rot="5400000">
              <a:off x="-21386" y="8393619"/>
              <a:ext cx="2098479" cy="0"/>
            </a:xfrm>
            <a:prstGeom prst="line">
              <a:avLst/>
            </a:prstGeom>
            <a:ln w="50800" cap="flat">
              <a:solidFill>
                <a:srgbClr val="242424"/>
              </a:solidFill>
              <a:prstDash val="solid"/>
              <a:headEnd type="none" w="sm" len="sm"/>
              <a:tailEnd type="none" w="sm" len="sm"/>
            </a:ln>
          </p:spPr>
        </p:sp>
        <p:pic>
          <p:nvPicPr>
            <p:cNvPr id="22" name="Picture 2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498189" y="615861"/>
              <a:ext cx="988869" cy="1005320"/>
            </a:xfrm>
            <a:prstGeom prst="rect">
              <a:avLst/>
            </a:prstGeom>
          </p:spPr>
        </p:pic>
        <p:sp>
          <p:nvSpPr>
            <p:cNvPr id="23" name="TextBox 23"/>
            <p:cNvSpPr txBox="1"/>
            <p:nvPr/>
          </p:nvSpPr>
          <p:spPr>
            <a:xfrm rot="-5400000">
              <a:off x="399488" y="6239298"/>
              <a:ext cx="1209108" cy="547156"/>
            </a:xfrm>
            <a:prstGeom prst="rect">
              <a:avLst/>
            </a:prstGeom>
          </p:spPr>
          <p:txBody>
            <a:bodyPr lIns="0" tIns="0" rIns="0" bIns="0" rtlCol="0" anchor="t">
              <a:spAutoFit/>
            </a:bodyPr>
            <a:lstStyle/>
            <a:p>
              <a:pPr>
                <a:lnSpc>
                  <a:spcPts val="3500"/>
                </a:lnSpc>
              </a:pPr>
              <a:r>
                <a:rPr lang="en-US" sz="2500">
                  <a:solidFill>
                    <a:srgbClr val="242424"/>
                  </a:solidFill>
                  <a:latin typeface="Prompt Bold" panose="00000800000000000000"/>
                </a:rPr>
                <a:t>2022</a:t>
              </a:r>
              <a:endParaRPr lang="en-US" sz="2500">
                <a:solidFill>
                  <a:srgbClr val="242424"/>
                </a:solidFill>
                <a:latin typeface="Prompt Bold" panose="00000800000000000000"/>
              </a:endParaRPr>
            </a:p>
          </p:txBody>
        </p:sp>
      </p:grpSp>
      <p:sp>
        <p:nvSpPr>
          <p:cNvPr id="24" name="TextBox 24"/>
          <p:cNvSpPr txBox="1"/>
          <p:nvPr/>
        </p:nvSpPr>
        <p:spPr>
          <a:xfrm>
            <a:off x="9187663" y="3271890"/>
            <a:ext cx="1546393" cy="309244"/>
          </a:xfrm>
          <a:prstGeom prst="rect">
            <a:avLst/>
          </a:prstGeom>
        </p:spPr>
        <p:txBody>
          <a:bodyPr lIns="0" tIns="0" rIns="0" bIns="0" rtlCol="0" anchor="t">
            <a:spAutoFit/>
          </a:bodyPr>
          <a:lstStyle/>
          <a:p>
            <a:pPr marL="0" lvl="0" indent="0" algn="ctr">
              <a:lnSpc>
                <a:spcPts val="2380"/>
              </a:lnSpc>
              <a:spcBef>
                <a:spcPct val="0"/>
              </a:spcBef>
            </a:pPr>
            <a:r>
              <a:rPr lang="en-US" sz="1700">
                <a:solidFill>
                  <a:srgbClr val="242424"/>
                </a:solidFill>
                <a:latin typeface="Poppins Medium Bold" panose="00000700000000000000"/>
              </a:rPr>
              <a:t>BETTER LAWS</a:t>
            </a:r>
            <a:endParaRPr lang="en-US" sz="1700">
              <a:solidFill>
                <a:srgbClr val="242424"/>
              </a:solidFill>
              <a:latin typeface="Poppins Medium Bold" panose="00000700000000000000"/>
            </a:endParaRPr>
          </a:p>
        </p:txBody>
      </p:sp>
      <p:sp>
        <p:nvSpPr>
          <p:cNvPr id="25" name="TextBox 25"/>
          <p:cNvSpPr txBox="1"/>
          <p:nvPr/>
        </p:nvSpPr>
        <p:spPr>
          <a:xfrm>
            <a:off x="7486520" y="3476359"/>
            <a:ext cx="4948678" cy="1808733"/>
          </a:xfrm>
          <a:prstGeom prst="rect">
            <a:avLst/>
          </a:prstGeom>
        </p:spPr>
        <p:txBody>
          <a:bodyPr lIns="0" tIns="0" rIns="0" bIns="0" rtlCol="0" anchor="t">
            <a:spAutoFit/>
          </a:bodyPr>
          <a:lstStyle/>
          <a:p>
            <a:pPr marL="0" lvl="0" indent="0" algn="ctr">
              <a:lnSpc>
                <a:spcPts val="2875"/>
              </a:lnSpc>
            </a:pPr>
            <a:r>
              <a:rPr lang="en-US" sz="1700">
                <a:solidFill>
                  <a:srgbClr val="242424"/>
                </a:solidFill>
                <a:latin typeface="Poppins" panose="00000500000000000000"/>
              </a:rPr>
              <a:t>Implementation of laws based on an animal rights philosophy would see an end to conventional animal farming and other practices, in which animals are exploited for human benefits. </a:t>
            </a:r>
            <a:endParaRPr lang="en-US" sz="1700">
              <a:solidFill>
                <a:srgbClr val="242424"/>
              </a:solidFill>
              <a:latin typeface="Poppins" panose="00000500000000000000"/>
            </a:endParaRPr>
          </a:p>
        </p:txBody>
      </p:sp>
      <p:sp>
        <p:nvSpPr>
          <p:cNvPr id="26" name="TextBox 26"/>
          <p:cNvSpPr txBox="1"/>
          <p:nvPr/>
        </p:nvSpPr>
        <p:spPr>
          <a:xfrm>
            <a:off x="9187663" y="7740398"/>
            <a:ext cx="1546393" cy="309244"/>
          </a:xfrm>
          <a:prstGeom prst="rect">
            <a:avLst/>
          </a:prstGeom>
        </p:spPr>
        <p:txBody>
          <a:bodyPr lIns="0" tIns="0" rIns="0" bIns="0" rtlCol="0" anchor="t">
            <a:spAutoFit/>
          </a:bodyPr>
          <a:lstStyle/>
          <a:p>
            <a:pPr marL="0" lvl="0" indent="0" algn="ctr">
              <a:lnSpc>
                <a:spcPts val="2380"/>
              </a:lnSpc>
              <a:spcBef>
                <a:spcPct val="0"/>
              </a:spcBef>
            </a:pPr>
            <a:r>
              <a:rPr lang="en-US" sz="1700">
                <a:solidFill>
                  <a:srgbClr val="242424"/>
                </a:solidFill>
                <a:latin typeface="Poppins Medium Bold" panose="00000700000000000000"/>
              </a:rPr>
              <a:t>A BETTER LIFE</a:t>
            </a:r>
            <a:endParaRPr lang="en-US" sz="1700">
              <a:solidFill>
                <a:srgbClr val="242424"/>
              </a:solidFill>
              <a:latin typeface="Poppins Medium Bold" panose="00000700000000000000"/>
            </a:endParaRPr>
          </a:p>
        </p:txBody>
      </p:sp>
      <p:sp>
        <p:nvSpPr>
          <p:cNvPr id="27" name="TextBox 27"/>
          <p:cNvSpPr txBox="1"/>
          <p:nvPr/>
        </p:nvSpPr>
        <p:spPr>
          <a:xfrm>
            <a:off x="7486520" y="8106792"/>
            <a:ext cx="4948678" cy="1446783"/>
          </a:xfrm>
          <a:prstGeom prst="rect">
            <a:avLst/>
          </a:prstGeom>
        </p:spPr>
        <p:txBody>
          <a:bodyPr lIns="0" tIns="0" rIns="0" bIns="0" rtlCol="0" anchor="t">
            <a:spAutoFit/>
          </a:bodyPr>
          <a:lstStyle/>
          <a:p>
            <a:pPr marL="0" lvl="0" indent="0" algn="ctr">
              <a:lnSpc>
                <a:spcPts val="2875"/>
              </a:lnSpc>
            </a:pPr>
            <a:r>
              <a:rPr lang="en-US" sz="1700">
                <a:solidFill>
                  <a:srgbClr val="242424"/>
                </a:solidFill>
                <a:latin typeface="Poppins" panose="00000500000000000000"/>
              </a:rPr>
              <a:t>To rescue the mistreated, save the injured, love the abandoned and bring awareness about a better understanding of where animals can be beneficial in our lives.</a:t>
            </a:r>
            <a:endParaRPr lang="en-US" sz="1700">
              <a:solidFill>
                <a:srgbClr val="242424"/>
              </a:solidFill>
              <a:latin typeface="Poppins" panose="00000500000000000000"/>
            </a:endParaRPr>
          </a:p>
        </p:txBody>
      </p:sp>
      <p:sp>
        <p:nvSpPr>
          <p:cNvPr id="28" name="TextBox 28"/>
          <p:cNvSpPr txBox="1"/>
          <p:nvPr/>
        </p:nvSpPr>
        <p:spPr>
          <a:xfrm>
            <a:off x="2711802" y="2989326"/>
            <a:ext cx="4184168" cy="3961868"/>
          </a:xfrm>
          <a:prstGeom prst="rect">
            <a:avLst/>
          </a:prstGeom>
        </p:spPr>
        <p:txBody>
          <a:bodyPr lIns="0" tIns="0" rIns="0" bIns="0" rtlCol="0" anchor="t">
            <a:spAutoFit/>
          </a:bodyPr>
          <a:lstStyle/>
          <a:p>
            <a:pPr>
              <a:lnSpc>
                <a:spcPts val="5210"/>
              </a:lnSpc>
            </a:pPr>
            <a:r>
              <a:rPr lang="en-US" sz="3885">
                <a:solidFill>
                  <a:srgbClr val="FFFFFF"/>
                </a:solidFill>
                <a:latin typeface="Poppins" panose="00000500000000000000"/>
              </a:rPr>
              <a:t>ANIMALS CAN EXPERIENCE PHYSICAL AND PSYCHOLOGICAL PAIN. THIS IS </a:t>
            </a:r>
            <a:endParaRPr lang="en-US" sz="3885">
              <a:solidFill>
                <a:srgbClr val="FFFFFF"/>
              </a:solidFill>
              <a:latin typeface="Poppins" panose="00000500000000000000"/>
            </a:endParaRPr>
          </a:p>
          <a:p>
            <a:pPr>
              <a:lnSpc>
                <a:spcPts val="5210"/>
              </a:lnSpc>
            </a:pPr>
            <a:r>
              <a:rPr lang="en-US" sz="3885">
                <a:solidFill>
                  <a:srgbClr val="FFFFFF"/>
                </a:solidFill>
                <a:latin typeface="Poppins" panose="00000500000000000000"/>
              </a:rPr>
              <a:t>WHY WE SEEK...</a:t>
            </a:r>
            <a:endParaRPr lang="en-US" sz="3885">
              <a:solidFill>
                <a:srgbClr val="FFFFFF"/>
              </a:solidFill>
              <a:latin typeface="Poppins" panose="00000500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grpSp>
          <p:nvGrpSpPr>
            <p:cNvPr id="3" name="Group 3"/>
            <p:cNvGrpSpPr/>
            <p:nvPr/>
          </p:nvGrpSpPr>
          <p:grpSpPr>
            <a:xfrm rot="0">
              <a:off x="0" y="6858000"/>
              <a:ext cx="8128000" cy="6858000"/>
              <a:chOff x="0" y="0"/>
              <a:chExt cx="2404785" cy="2029037"/>
            </a:xfrm>
          </p:grpSpPr>
          <p:sp>
            <p:nvSpPr>
              <p:cNvPr id="4" name="Freeform 4"/>
              <p:cNvSpPr/>
              <p:nvPr/>
            </p:nvSpPr>
            <p:spPr>
              <a:xfrm>
                <a:off x="0" y="0"/>
                <a:ext cx="2404785" cy="2029037"/>
              </a:xfrm>
              <a:custGeom>
                <a:avLst/>
                <a:gdLst/>
                <a:ahLst/>
                <a:cxnLst/>
                <a:rect l="l" t="t" r="r" b="b"/>
                <a:pathLst>
                  <a:path w="2404785" h="2029037">
                    <a:moveTo>
                      <a:pt x="0" y="0"/>
                    </a:moveTo>
                    <a:lnTo>
                      <a:pt x="2404785" y="0"/>
                    </a:lnTo>
                    <a:lnTo>
                      <a:pt x="2404785" y="2029037"/>
                    </a:lnTo>
                    <a:lnTo>
                      <a:pt x="0" y="2029037"/>
                    </a:lnTo>
                    <a:close/>
                  </a:path>
                </a:pathLst>
              </a:custGeom>
              <a:solidFill>
                <a:srgbClr val="242424"/>
              </a:solidFill>
            </p:spPr>
          </p:sp>
        </p:grpSp>
        <p:grpSp>
          <p:nvGrpSpPr>
            <p:cNvPr id="5" name="Group 5"/>
            <p:cNvGrpSpPr/>
            <p:nvPr/>
          </p:nvGrpSpPr>
          <p:grpSpPr>
            <a:xfrm rot="0">
              <a:off x="16256000" y="6858000"/>
              <a:ext cx="8128000" cy="6858000"/>
              <a:chOff x="0" y="0"/>
              <a:chExt cx="2404785" cy="2029037"/>
            </a:xfrm>
          </p:grpSpPr>
          <p:sp>
            <p:nvSpPr>
              <p:cNvPr id="6" name="Freeform 6"/>
              <p:cNvSpPr/>
              <p:nvPr/>
            </p:nvSpPr>
            <p:spPr>
              <a:xfrm>
                <a:off x="0" y="0"/>
                <a:ext cx="2404785" cy="2029037"/>
              </a:xfrm>
              <a:custGeom>
                <a:avLst/>
                <a:gdLst/>
                <a:ahLst/>
                <a:cxnLst/>
                <a:rect l="l" t="t" r="r" b="b"/>
                <a:pathLst>
                  <a:path w="2404785" h="2029037">
                    <a:moveTo>
                      <a:pt x="0" y="0"/>
                    </a:moveTo>
                    <a:lnTo>
                      <a:pt x="2404785" y="0"/>
                    </a:lnTo>
                    <a:lnTo>
                      <a:pt x="2404785" y="2029037"/>
                    </a:lnTo>
                    <a:lnTo>
                      <a:pt x="0" y="2029037"/>
                    </a:lnTo>
                    <a:close/>
                  </a:path>
                </a:pathLst>
              </a:custGeom>
              <a:solidFill>
                <a:srgbClr val="FF5F00"/>
              </a:solidFill>
            </p:spPr>
          </p:sp>
        </p:grpSp>
        <p:pic>
          <p:nvPicPr>
            <p:cNvPr id="7" name="Picture 7"/>
            <p:cNvPicPr>
              <a:picLocks noChangeAspect="1"/>
            </p:cNvPicPr>
            <p:nvPr/>
          </p:nvPicPr>
          <p:blipFill>
            <a:blip r:embed="rId1"/>
            <a:srcRect l="10493" r="10493"/>
            <a:stretch>
              <a:fillRect/>
            </a:stretch>
          </p:blipFill>
          <p:spPr>
            <a:xfrm>
              <a:off x="8128000" y="6858000"/>
              <a:ext cx="8128000" cy="6858000"/>
            </a:xfrm>
            <a:prstGeom prst="rect">
              <a:avLst/>
            </a:prstGeom>
          </p:spPr>
        </p:pic>
        <p:pic>
          <p:nvPicPr>
            <p:cNvPr id="8" name="Picture 8"/>
            <p:cNvPicPr>
              <a:picLocks noChangeAspect="1"/>
            </p:cNvPicPr>
            <p:nvPr/>
          </p:nvPicPr>
          <p:blipFill>
            <a:blip r:embed="rId2"/>
            <a:srcRect l="8134" r="8134"/>
            <a:stretch>
              <a:fillRect/>
            </a:stretch>
          </p:blipFill>
          <p:spPr>
            <a:xfrm>
              <a:off x="16256000" y="0"/>
              <a:ext cx="8128000" cy="6858000"/>
            </a:xfrm>
            <a:prstGeom prst="rect">
              <a:avLst/>
            </a:prstGeom>
          </p:spPr>
        </p:pic>
        <p:pic>
          <p:nvPicPr>
            <p:cNvPr id="9" name="Picture 9"/>
            <p:cNvPicPr>
              <a:picLocks noChangeAspect="1"/>
            </p:cNvPicPr>
            <p:nvPr/>
          </p:nvPicPr>
          <p:blipFill>
            <a:blip r:embed="rId3"/>
            <a:srcRect l="10565" r="10565"/>
            <a:stretch>
              <a:fillRect/>
            </a:stretch>
          </p:blipFill>
          <p:spPr>
            <a:xfrm>
              <a:off x="0" y="0"/>
              <a:ext cx="8128000" cy="6858000"/>
            </a:xfrm>
            <a:prstGeom prst="rect">
              <a:avLst/>
            </a:prstGeom>
          </p:spPr>
        </p:pic>
      </p:grpSp>
      <p:grpSp>
        <p:nvGrpSpPr>
          <p:cNvPr id="10" name="Group 10"/>
          <p:cNvGrpSpPr>
            <a:grpSpLocks noChangeAspect="1"/>
          </p:cNvGrpSpPr>
          <p:nvPr/>
        </p:nvGrpSpPr>
        <p:grpSpPr>
          <a:xfrm rot="0">
            <a:off x="2201414" y="5698256"/>
            <a:ext cx="1596903" cy="1596903"/>
            <a:chOff x="0" y="0"/>
            <a:chExt cx="6355080" cy="6355080"/>
          </a:xfrm>
        </p:grpSpPr>
        <p:sp>
          <p:nvSpPr>
            <p:cNvPr id="11" name="Freeform 11"/>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5F00"/>
            </a:solidFill>
          </p:spPr>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588631" y="6031785"/>
            <a:ext cx="822467" cy="859994"/>
          </a:xfrm>
          <a:prstGeom prst="rect">
            <a:avLst/>
          </a:prstGeom>
        </p:spPr>
      </p:pic>
      <p:grpSp>
        <p:nvGrpSpPr>
          <p:cNvPr id="13" name="Group 13"/>
          <p:cNvGrpSpPr>
            <a:grpSpLocks noChangeAspect="1"/>
          </p:cNvGrpSpPr>
          <p:nvPr/>
        </p:nvGrpSpPr>
        <p:grpSpPr>
          <a:xfrm rot="0">
            <a:off x="8388251" y="664576"/>
            <a:ext cx="1511497" cy="1511497"/>
            <a:chOff x="0" y="0"/>
            <a:chExt cx="6355080" cy="6355080"/>
          </a:xfrm>
        </p:grpSpPr>
        <p:sp>
          <p:nvSpPr>
            <p:cNvPr id="14" name="Freeform 1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2B2B"/>
            </a:solidFill>
          </p:spPr>
        </p:sp>
      </p:grpSp>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666451" y="886977"/>
            <a:ext cx="955098" cy="1000579"/>
          </a:xfrm>
          <a:prstGeom prst="rect">
            <a:avLst/>
          </a:prstGeom>
        </p:spPr>
      </p:pic>
      <p:grpSp>
        <p:nvGrpSpPr>
          <p:cNvPr id="16" name="Group 16"/>
          <p:cNvGrpSpPr>
            <a:grpSpLocks noChangeAspect="1"/>
          </p:cNvGrpSpPr>
          <p:nvPr/>
        </p:nvGrpSpPr>
        <p:grpSpPr>
          <a:xfrm rot="0">
            <a:off x="14447358" y="5698256"/>
            <a:ext cx="1596903" cy="1596903"/>
            <a:chOff x="0" y="0"/>
            <a:chExt cx="6355080" cy="6355080"/>
          </a:xfrm>
        </p:grpSpPr>
        <p:sp>
          <p:nvSpPr>
            <p:cNvPr id="17" name="Freeform 17"/>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2B2B"/>
            </a:solidFill>
          </p:spPr>
        </p:sp>
      </p:grpSp>
      <p:pic>
        <p:nvPicPr>
          <p:cNvPr id="18" name="Picture 1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806221" y="5951479"/>
            <a:ext cx="961273" cy="940300"/>
          </a:xfrm>
          <a:prstGeom prst="rect">
            <a:avLst/>
          </a:prstGeom>
        </p:spPr>
      </p:pic>
      <p:sp>
        <p:nvSpPr>
          <p:cNvPr id="19" name="TextBox 19"/>
          <p:cNvSpPr txBox="1"/>
          <p:nvPr/>
        </p:nvSpPr>
        <p:spPr>
          <a:xfrm>
            <a:off x="8181382" y="2552038"/>
            <a:ext cx="1925235" cy="368299"/>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242424"/>
                </a:solidFill>
                <a:latin typeface="Poppins Medium Bold" panose="00000700000000000000"/>
              </a:rPr>
              <a:t>VISION 1</a:t>
            </a:r>
            <a:endParaRPr lang="en-US" sz="2000">
              <a:solidFill>
                <a:srgbClr val="242424"/>
              </a:solidFill>
              <a:latin typeface="Poppins Medium Bold" panose="00000700000000000000"/>
            </a:endParaRPr>
          </a:p>
        </p:txBody>
      </p:sp>
      <p:sp>
        <p:nvSpPr>
          <p:cNvPr id="20" name="TextBox 20"/>
          <p:cNvSpPr txBox="1"/>
          <p:nvPr/>
        </p:nvSpPr>
        <p:spPr>
          <a:xfrm>
            <a:off x="6658462" y="3059050"/>
            <a:ext cx="4971076" cy="1341500"/>
          </a:xfrm>
          <a:prstGeom prst="rect">
            <a:avLst/>
          </a:prstGeom>
        </p:spPr>
        <p:txBody>
          <a:bodyPr lIns="0" tIns="0" rIns="0" bIns="0" rtlCol="0" anchor="t">
            <a:spAutoFit/>
          </a:bodyPr>
          <a:lstStyle/>
          <a:p>
            <a:pPr marL="0" lvl="0" indent="0" algn="ctr">
              <a:lnSpc>
                <a:spcPts val="2650"/>
              </a:lnSpc>
            </a:pPr>
            <a:r>
              <a:rPr lang="en-US" sz="1700">
                <a:solidFill>
                  <a:srgbClr val="242424"/>
                </a:solidFill>
                <a:latin typeface="Poppins" panose="00000500000000000000"/>
              </a:rPr>
              <a:t>We at Animaux seek to create a world where animals live free from unjust suffering so that we can move the world of animals and make the world a lot kinder to them.</a:t>
            </a:r>
            <a:endParaRPr lang="en-US" sz="1700">
              <a:solidFill>
                <a:srgbClr val="242424"/>
              </a:solidFill>
              <a:latin typeface="Poppins" panose="00000500000000000000"/>
            </a:endParaRPr>
          </a:p>
        </p:txBody>
      </p:sp>
      <p:sp>
        <p:nvSpPr>
          <p:cNvPr id="21" name="TextBox 21"/>
          <p:cNvSpPr txBox="1"/>
          <p:nvPr/>
        </p:nvSpPr>
        <p:spPr>
          <a:xfrm>
            <a:off x="14283192" y="7738128"/>
            <a:ext cx="1925235" cy="368299"/>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242424"/>
                </a:solidFill>
                <a:latin typeface="Poppins Medium Bold" panose="00000700000000000000"/>
              </a:rPr>
              <a:t>VISION 3</a:t>
            </a:r>
            <a:endParaRPr lang="en-US" sz="2000">
              <a:solidFill>
                <a:srgbClr val="242424"/>
              </a:solidFill>
              <a:latin typeface="Poppins Medium Bold" panose="00000700000000000000"/>
            </a:endParaRPr>
          </a:p>
        </p:txBody>
      </p:sp>
      <p:sp>
        <p:nvSpPr>
          <p:cNvPr id="22" name="TextBox 22"/>
          <p:cNvSpPr txBox="1"/>
          <p:nvPr/>
        </p:nvSpPr>
        <p:spPr>
          <a:xfrm>
            <a:off x="12760271" y="8245140"/>
            <a:ext cx="4971076" cy="1341500"/>
          </a:xfrm>
          <a:prstGeom prst="rect">
            <a:avLst/>
          </a:prstGeom>
        </p:spPr>
        <p:txBody>
          <a:bodyPr lIns="0" tIns="0" rIns="0" bIns="0" rtlCol="0" anchor="t">
            <a:spAutoFit/>
          </a:bodyPr>
          <a:lstStyle/>
          <a:p>
            <a:pPr marL="0" lvl="0" indent="0" algn="ctr">
              <a:lnSpc>
                <a:spcPts val="2650"/>
              </a:lnSpc>
            </a:pPr>
            <a:r>
              <a:rPr lang="en-US" sz="1700">
                <a:solidFill>
                  <a:srgbClr val="242424"/>
                </a:solidFill>
                <a:latin typeface="Poppins" panose="00000500000000000000"/>
              </a:rPr>
              <a:t>We are cutting off dangers so we can see our ecosystem safe for life by providing a means to the end of threat on the life of animals round the globe and our environment.</a:t>
            </a:r>
            <a:endParaRPr lang="en-US" sz="1700">
              <a:solidFill>
                <a:srgbClr val="242424"/>
              </a:solidFill>
              <a:latin typeface="Poppins" panose="00000500000000000000"/>
            </a:endParaRPr>
          </a:p>
        </p:txBody>
      </p:sp>
      <p:sp>
        <p:nvSpPr>
          <p:cNvPr id="23" name="TextBox 23"/>
          <p:cNvSpPr txBox="1"/>
          <p:nvPr/>
        </p:nvSpPr>
        <p:spPr>
          <a:xfrm>
            <a:off x="2037248" y="7738128"/>
            <a:ext cx="1925235" cy="368299"/>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FFFFF"/>
                </a:solidFill>
                <a:latin typeface="Poppins Medium Bold" panose="00000700000000000000"/>
              </a:rPr>
              <a:t>VISION 2</a:t>
            </a:r>
            <a:endParaRPr lang="en-US" sz="2000">
              <a:solidFill>
                <a:srgbClr val="FFFFFF"/>
              </a:solidFill>
              <a:latin typeface="Poppins Medium Bold" panose="00000700000000000000"/>
            </a:endParaRPr>
          </a:p>
        </p:txBody>
      </p:sp>
      <p:sp>
        <p:nvSpPr>
          <p:cNvPr id="24" name="TextBox 24"/>
          <p:cNvSpPr txBox="1"/>
          <p:nvPr/>
        </p:nvSpPr>
        <p:spPr>
          <a:xfrm>
            <a:off x="514327" y="8245140"/>
            <a:ext cx="4971076" cy="1341500"/>
          </a:xfrm>
          <a:prstGeom prst="rect">
            <a:avLst/>
          </a:prstGeom>
        </p:spPr>
        <p:txBody>
          <a:bodyPr lIns="0" tIns="0" rIns="0" bIns="0" rtlCol="0" anchor="t">
            <a:spAutoFit/>
          </a:bodyPr>
          <a:lstStyle/>
          <a:p>
            <a:pPr marL="0" lvl="0" indent="0" algn="ctr">
              <a:lnSpc>
                <a:spcPts val="2650"/>
              </a:lnSpc>
            </a:pPr>
            <a:r>
              <a:rPr lang="en-US" sz="1700">
                <a:solidFill>
                  <a:srgbClr val="FFFFFF"/>
                </a:solidFill>
                <a:latin typeface="Poppins" panose="00000500000000000000"/>
              </a:rPr>
              <a:t>We want to be agents of sustainable change across the globe as regards saving stray animals, animals undergoing cruelty, malnutrition and other harmful vices.</a:t>
            </a:r>
            <a:endParaRPr lang="en-US" sz="1700">
              <a:solidFill>
                <a:srgbClr val="FFFFFF"/>
              </a:solidFill>
              <a:latin typeface="Poppins" panose="000005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5143500"/>
            <a:chOff x="0" y="0"/>
            <a:chExt cx="6671512" cy="1876363"/>
          </a:xfrm>
        </p:grpSpPr>
        <p:sp>
          <p:nvSpPr>
            <p:cNvPr id="3" name="Freeform 3"/>
            <p:cNvSpPr/>
            <p:nvPr/>
          </p:nvSpPr>
          <p:spPr>
            <a:xfrm>
              <a:off x="0" y="0"/>
              <a:ext cx="6671512" cy="1876363"/>
            </a:xfrm>
            <a:custGeom>
              <a:avLst/>
              <a:gdLst/>
              <a:ahLst/>
              <a:cxnLst/>
              <a:rect l="l" t="t" r="r" b="b"/>
              <a:pathLst>
                <a:path w="6671512" h="1876363">
                  <a:moveTo>
                    <a:pt x="0" y="0"/>
                  </a:moveTo>
                  <a:lnTo>
                    <a:pt x="6671512" y="0"/>
                  </a:lnTo>
                  <a:lnTo>
                    <a:pt x="6671512" y="1876363"/>
                  </a:lnTo>
                  <a:lnTo>
                    <a:pt x="0" y="1876363"/>
                  </a:lnTo>
                  <a:close/>
                </a:path>
              </a:pathLst>
            </a:custGeom>
            <a:solidFill>
              <a:srgbClr val="242424"/>
            </a:solidFill>
          </p:spPr>
        </p:sp>
      </p:grpSp>
      <p:grpSp>
        <p:nvGrpSpPr>
          <p:cNvPr id="4" name="Group 4"/>
          <p:cNvGrpSpPr/>
          <p:nvPr/>
        </p:nvGrpSpPr>
        <p:grpSpPr>
          <a:xfrm rot="0">
            <a:off x="0" y="5143500"/>
            <a:ext cx="18288000" cy="5143500"/>
            <a:chOff x="0" y="0"/>
            <a:chExt cx="6671512" cy="1876363"/>
          </a:xfrm>
        </p:grpSpPr>
        <p:sp>
          <p:nvSpPr>
            <p:cNvPr id="5" name="Freeform 5"/>
            <p:cNvSpPr/>
            <p:nvPr/>
          </p:nvSpPr>
          <p:spPr>
            <a:xfrm>
              <a:off x="0" y="0"/>
              <a:ext cx="6671512" cy="1876363"/>
            </a:xfrm>
            <a:custGeom>
              <a:avLst/>
              <a:gdLst/>
              <a:ahLst/>
              <a:cxnLst/>
              <a:rect l="l" t="t" r="r" b="b"/>
              <a:pathLst>
                <a:path w="6671512" h="1876363">
                  <a:moveTo>
                    <a:pt x="0" y="0"/>
                  </a:moveTo>
                  <a:lnTo>
                    <a:pt x="6671512" y="0"/>
                  </a:lnTo>
                  <a:lnTo>
                    <a:pt x="6671512" y="1876363"/>
                  </a:lnTo>
                  <a:lnTo>
                    <a:pt x="0" y="1876363"/>
                  </a:lnTo>
                  <a:close/>
                </a:path>
              </a:pathLst>
            </a:custGeom>
            <a:solidFill>
              <a:srgbClr val="FF5F00"/>
            </a:solidFill>
          </p:spPr>
        </p:sp>
      </p:grpSp>
      <p:grpSp>
        <p:nvGrpSpPr>
          <p:cNvPr id="6" name="Group 6"/>
          <p:cNvGrpSpPr/>
          <p:nvPr/>
        </p:nvGrpSpPr>
        <p:grpSpPr>
          <a:xfrm rot="0">
            <a:off x="2017776" y="2040255"/>
            <a:ext cx="14103177" cy="7218045"/>
            <a:chOff x="0" y="0"/>
            <a:chExt cx="5144877" cy="2633162"/>
          </a:xfrm>
        </p:grpSpPr>
        <p:sp>
          <p:nvSpPr>
            <p:cNvPr id="7" name="Freeform 7"/>
            <p:cNvSpPr/>
            <p:nvPr/>
          </p:nvSpPr>
          <p:spPr>
            <a:xfrm>
              <a:off x="0" y="0"/>
              <a:ext cx="5144877" cy="2633162"/>
            </a:xfrm>
            <a:custGeom>
              <a:avLst/>
              <a:gdLst/>
              <a:ahLst/>
              <a:cxnLst/>
              <a:rect l="l" t="t" r="r" b="b"/>
              <a:pathLst>
                <a:path w="5144877" h="2633162">
                  <a:moveTo>
                    <a:pt x="0" y="0"/>
                  </a:moveTo>
                  <a:lnTo>
                    <a:pt x="5144877" y="0"/>
                  </a:lnTo>
                  <a:lnTo>
                    <a:pt x="5144877" y="2633162"/>
                  </a:lnTo>
                  <a:lnTo>
                    <a:pt x="0" y="2633162"/>
                  </a:lnTo>
                  <a:close/>
                </a:path>
              </a:pathLst>
            </a:custGeom>
            <a:solidFill>
              <a:srgbClr val="FFFFFF"/>
            </a:solidFill>
          </p:spPr>
        </p:sp>
      </p:grpSp>
      <p:grpSp>
        <p:nvGrpSpPr>
          <p:cNvPr id="8" name="Group 8"/>
          <p:cNvGrpSpPr>
            <a:grpSpLocks noChangeAspect="1"/>
          </p:cNvGrpSpPr>
          <p:nvPr/>
        </p:nvGrpSpPr>
        <p:grpSpPr>
          <a:xfrm rot="0">
            <a:off x="2978478" y="2609850"/>
            <a:ext cx="2068587" cy="2068579"/>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
              <a:stretch>
                <a:fillRect l="-24999" r="-24999"/>
              </a:stretch>
            </a:blipFill>
          </p:spPr>
        </p:sp>
      </p:grpSp>
      <p:grpSp>
        <p:nvGrpSpPr>
          <p:cNvPr id="10" name="Group 10"/>
          <p:cNvGrpSpPr>
            <a:grpSpLocks noChangeAspect="1"/>
          </p:cNvGrpSpPr>
          <p:nvPr/>
        </p:nvGrpSpPr>
        <p:grpSpPr>
          <a:xfrm rot="0">
            <a:off x="8035070" y="2667000"/>
            <a:ext cx="2068587" cy="2068579"/>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4999" r="-24999"/>
              </a:stretch>
            </a:blipFill>
          </p:spPr>
        </p:sp>
      </p:grpSp>
      <p:grpSp>
        <p:nvGrpSpPr>
          <p:cNvPr id="12" name="Group 12"/>
          <p:cNvGrpSpPr>
            <a:grpSpLocks noChangeAspect="1"/>
          </p:cNvGrpSpPr>
          <p:nvPr/>
        </p:nvGrpSpPr>
        <p:grpSpPr>
          <a:xfrm rot="0">
            <a:off x="13050048" y="2609850"/>
            <a:ext cx="2068587" cy="2068579"/>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t="-12000" b="-12000"/>
              </a:stretch>
            </a:blipFill>
          </p:spPr>
        </p:sp>
      </p:grpSp>
      <p:grpSp>
        <p:nvGrpSpPr>
          <p:cNvPr id="14" name="Group 14"/>
          <p:cNvGrpSpPr/>
          <p:nvPr/>
        </p:nvGrpSpPr>
        <p:grpSpPr>
          <a:xfrm rot="0">
            <a:off x="2017776" y="8092032"/>
            <a:ext cx="14103177" cy="1166268"/>
            <a:chOff x="0" y="0"/>
            <a:chExt cx="5144877" cy="425458"/>
          </a:xfrm>
        </p:grpSpPr>
        <p:sp>
          <p:nvSpPr>
            <p:cNvPr id="15" name="Freeform 15"/>
            <p:cNvSpPr/>
            <p:nvPr/>
          </p:nvSpPr>
          <p:spPr>
            <a:xfrm>
              <a:off x="0" y="0"/>
              <a:ext cx="5144877" cy="425458"/>
            </a:xfrm>
            <a:custGeom>
              <a:avLst/>
              <a:gdLst/>
              <a:ahLst/>
              <a:cxnLst/>
              <a:rect l="l" t="t" r="r" b="b"/>
              <a:pathLst>
                <a:path w="5144877" h="425458">
                  <a:moveTo>
                    <a:pt x="0" y="0"/>
                  </a:moveTo>
                  <a:lnTo>
                    <a:pt x="5144877" y="0"/>
                  </a:lnTo>
                  <a:lnTo>
                    <a:pt x="5144877" y="425458"/>
                  </a:lnTo>
                  <a:lnTo>
                    <a:pt x="0" y="425458"/>
                  </a:lnTo>
                  <a:close/>
                </a:path>
              </a:pathLst>
            </a:custGeom>
            <a:solidFill>
              <a:srgbClr val="D9D9D9"/>
            </a:solidFill>
          </p:spPr>
        </p:sp>
      </p:grpSp>
      <p:grpSp>
        <p:nvGrpSpPr>
          <p:cNvPr id="16" name="Group 16"/>
          <p:cNvGrpSpPr>
            <a:grpSpLocks noChangeAspect="1"/>
          </p:cNvGrpSpPr>
          <p:nvPr/>
        </p:nvGrpSpPr>
        <p:grpSpPr>
          <a:xfrm rot="0">
            <a:off x="2873095" y="8219295"/>
            <a:ext cx="2279353" cy="911741"/>
            <a:chOff x="0" y="0"/>
            <a:chExt cx="6350000" cy="2540000"/>
          </a:xfrm>
        </p:grpSpPr>
        <p:sp>
          <p:nvSpPr>
            <p:cNvPr id="17" name="Freeform 17"/>
            <p:cNvSpPr/>
            <p:nvPr/>
          </p:nvSpPr>
          <p:spPr>
            <a:xfrm>
              <a:off x="0" y="0"/>
              <a:ext cx="6350000" cy="2540000"/>
            </a:xfrm>
            <a:custGeom>
              <a:avLst/>
              <a:gdLst/>
              <a:ahLst/>
              <a:cxnLst/>
              <a:rect l="l" t="t" r="r" b="b"/>
              <a:pathLst>
                <a:path w="6350000" h="2540000">
                  <a:moveTo>
                    <a:pt x="0" y="1270000"/>
                  </a:moveTo>
                  <a:lnTo>
                    <a:pt x="0" y="1270000"/>
                  </a:lnTo>
                  <a:cubicBezTo>
                    <a:pt x="0" y="568960"/>
                    <a:pt x="568960" y="0"/>
                    <a:pt x="1270000" y="0"/>
                  </a:cubicBezTo>
                  <a:lnTo>
                    <a:pt x="5080000" y="0"/>
                  </a:lnTo>
                  <a:cubicBezTo>
                    <a:pt x="5781040" y="0"/>
                    <a:pt x="6350000" y="568960"/>
                    <a:pt x="6350000" y="1270000"/>
                  </a:cubicBezTo>
                  <a:lnTo>
                    <a:pt x="6350000" y="1270000"/>
                  </a:lnTo>
                  <a:cubicBezTo>
                    <a:pt x="6350000" y="1971040"/>
                    <a:pt x="5781040" y="2540000"/>
                    <a:pt x="5080000" y="2540000"/>
                  </a:cubicBezTo>
                  <a:lnTo>
                    <a:pt x="1270000" y="2540000"/>
                  </a:lnTo>
                  <a:cubicBezTo>
                    <a:pt x="568960" y="2540000"/>
                    <a:pt x="0" y="1971040"/>
                    <a:pt x="0" y="1270000"/>
                  </a:cubicBezTo>
                  <a:close/>
                </a:path>
              </a:pathLst>
            </a:custGeom>
            <a:solidFill>
              <a:srgbClr val="9CD883"/>
            </a:solidFill>
          </p:spPr>
        </p:sp>
      </p:grpSp>
      <p:sp>
        <p:nvSpPr>
          <p:cNvPr id="18" name="TextBox 18"/>
          <p:cNvSpPr txBox="1"/>
          <p:nvPr/>
        </p:nvSpPr>
        <p:spPr>
          <a:xfrm>
            <a:off x="5490825" y="619297"/>
            <a:ext cx="8784404" cy="815802"/>
          </a:xfrm>
          <a:prstGeom prst="rect">
            <a:avLst/>
          </a:prstGeom>
        </p:spPr>
        <p:txBody>
          <a:bodyPr lIns="0" tIns="0" rIns="0" bIns="0" rtlCol="0" anchor="t">
            <a:spAutoFit/>
          </a:bodyPr>
          <a:lstStyle/>
          <a:p>
            <a:pPr>
              <a:lnSpc>
                <a:spcPts val="6425"/>
              </a:lnSpc>
            </a:pPr>
            <a:r>
              <a:rPr lang="en-US" sz="4590">
                <a:solidFill>
                  <a:srgbClr val="FFFFFF"/>
                </a:solidFill>
                <a:latin typeface="Poppins Medium Bold" panose="00000700000000000000"/>
              </a:rPr>
              <a:t>OUR MISSION STATEMENTS</a:t>
            </a:r>
            <a:endParaRPr lang="en-US" sz="4590">
              <a:solidFill>
                <a:srgbClr val="FFFFFF"/>
              </a:solidFill>
              <a:latin typeface="Poppins Medium Bold" panose="00000700000000000000"/>
            </a:endParaRPr>
          </a:p>
        </p:txBody>
      </p:sp>
      <p:sp>
        <p:nvSpPr>
          <p:cNvPr id="19" name="TextBox 19"/>
          <p:cNvSpPr txBox="1"/>
          <p:nvPr/>
        </p:nvSpPr>
        <p:spPr>
          <a:xfrm>
            <a:off x="2791932" y="4630804"/>
            <a:ext cx="2450362" cy="3256533"/>
          </a:xfrm>
          <a:prstGeom prst="rect">
            <a:avLst/>
          </a:prstGeom>
        </p:spPr>
        <p:txBody>
          <a:bodyPr lIns="0" tIns="0" rIns="0" bIns="0" rtlCol="0" anchor="t">
            <a:spAutoFit/>
          </a:bodyPr>
          <a:lstStyle/>
          <a:p>
            <a:pPr marL="0" lvl="0" indent="0" algn="ctr">
              <a:lnSpc>
                <a:spcPts val="2875"/>
              </a:lnSpc>
            </a:pPr>
            <a:r>
              <a:rPr lang="en-US" sz="1700">
                <a:solidFill>
                  <a:srgbClr val="242424"/>
                </a:solidFill>
                <a:latin typeface="Poppins" panose="00000500000000000000"/>
              </a:rPr>
              <a:t>To be an organization committed to continually effecting positive change at every point in time and as well helping the world be a better place each moment at a time.</a:t>
            </a:r>
            <a:endParaRPr lang="en-US" sz="1700">
              <a:solidFill>
                <a:srgbClr val="242424"/>
              </a:solidFill>
              <a:latin typeface="Poppins" panose="00000500000000000000"/>
            </a:endParaRPr>
          </a:p>
        </p:txBody>
      </p:sp>
      <p:sp>
        <p:nvSpPr>
          <p:cNvPr id="20" name="TextBox 20"/>
          <p:cNvSpPr txBox="1"/>
          <p:nvPr/>
        </p:nvSpPr>
        <p:spPr>
          <a:xfrm>
            <a:off x="7918819" y="4745104"/>
            <a:ext cx="2450362" cy="3256533"/>
          </a:xfrm>
          <a:prstGeom prst="rect">
            <a:avLst/>
          </a:prstGeom>
        </p:spPr>
        <p:txBody>
          <a:bodyPr lIns="0" tIns="0" rIns="0" bIns="0" rtlCol="0" anchor="t">
            <a:spAutoFit/>
          </a:bodyPr>
          <a:lstStyle/>
          <a:p>
            <a:pPr marL="0" lvl="0" indent="0" algn="ctr">
              <a:lnSpc>
                <a:spcPts val="2875"/>
              </a:lnSpc>
            </a:pPr>
            <a:r>
              <a:rPr lang="en-US" sz="1700">
                <a:solidFill>
                  <a:srgbClr val="242424"/>
                </a:solidFill>
                <a:latin typeface="Poppins" panose="00000500000000000000"/>
              </a:rPr>
              <a:t>To see to the sustainability of animal life all round by providing rescue services, foster care and adoption in order to ensure animals are well placed in homes or our shelters.</a:t>
            </a:r>
            <a:endParaRPr lang="en-US" sz="1700">
              <a:solidFill>
                <a:srgbClr val="242424"/>
              </a:solidFill>
              <a:latin typeface="Poppins" panose="00000500000000000000"/>
            </a:endParaRPr>
          </a:p>
        </p:txBody>
      </p:sp>
      <p:sp>
        <p:nvSpPr>
          <p:cNvPr id="21" name="TextBox 21"/>
          <p:cNvSpPr txBox="1"/>
          <p:nvPr/>
        </p:nvSpPr>
        <p:spPr>
          <a:xfrm>
            <a:off x="13045706" y="4630804"/>
            <a:ext cx="2450362" cy="3980433"/>
          </a:xfrm>
          <a:prstGeom prst="rect">
            <a:avLst/>
          </a:prstGeom>
        </p:spPr>
        <p:txBody>
          <a:bodyPr lIns="0" tIns="0" rIns="0" bIns="0" rtlCol="0" anchor="t">
            <a:spAutoFit/>
          </a:bodyPr>
          <a:lstStyle/>
          <a:p>
            <a:pPr algn="ctr">
              <a:lnSpc>
                <a:spcPts val="2875"/>
              </a:lnSpc>
            </a:pPr>
            <a:r>
              <a:rPr lang="en-US" sz="1700">
                <a:solidFill>
                  <a:srgbClr val="242424"/>
                </a:solidFill>
                <a:latin typeface="Poppins" panose="00000500000000000000"/>
              </a:rPr>
              <a:t>To rescue the mistreated, save the injured, love the abandoned and bring awareness about a better understanding of where animals can be beneficial in our lives.</a:t>
            </a:r>
            <a:endParaRPr lang="en-US" sz="1700">
              <a:solidFill>
                <a:srgbClr val="242424"/>
              </a:solidFill>
              <a:latin typeface="Poppins" panose="00000500000000000000"/>
            </a:endParaRPr>
          </a:p>
          <a:p>
            <a:pPr algn="ctr">
              <a:lnSpc>
                <a:spcPts val="2875"/>
              </a:lnSpc>
            </a:pPr>
          </a:p>
          <a:p>
            <a:pPr marL="0" lvl="0" indent="0" algn="ctr">
              <a:lnSpc>
                <a:spcPts val="2875"/>
              </a:lnSpc>
            </a:pPr>
          </a:p>
        </p:txBody>
      </p:sp>
      <p:grpSp>
        <p:nvGrpSpPr>
          <p:cNvPr id="22" name="Group 22"/>
          <p:cNvGrpSpPr>
            <a:grpSpLocks noChangeAspect="1"/>
          </p:cNvGrpSpPr>
          <p:nvPr/>
        </p:nvGrpSpPr>
        <p:grpSpPr>
          <a:xfrm rot="0">
            <a:off x="8004323" y="8219295"/>
            <a:ext cx="2279353" cy="911741"/>
            <a:chOff x="0" y="0"/>
            <a:chExt cx="6350000" cy="2540000"/>
          </a:xfrm>
        </p:grpSpPr>
        <p:sp>
          <p:nvSpPr>
            <p:cNvPr id="23" name="Freeform 23"/>
            <p:cNvSpPr/>
            <p:nvPr/>
          </p:nvSpPr>
          <p:spPr>
            <a:xfrm>
              <a:off x="0" y="0"/>
              <a:ext cx="6350000" cy="2540000"/>
            </a:xfrm>
            <a:custGeom>
              <a:avLst/>
              <a:gdLst/>
              <a:ahLst/>
              <a:cxnLst/>
              <a:rect l="l" t="t" r="r" b="b"/>
              <a:pathLst>
                <a:path w="6350000" h="2540000">
                  <a:moveTo>
                    <a:pt x="0" y="1270000"/>
                  </a:moveTo>
                  <a:lnTo>
                    <a:pt x="0" y="1270000"/>
                  </a:lnTo>
                  <a:cubicBezTo>
                    <a:pt x="0" y="568960"/>
                    <a:pt x="568960" y="0"/>
                    <a:pt x="1270000" y="0"/>
                  </a:cubicBezTo>
                  <a:lnTo>
                    <a:pt x="5080000" y="0"/>
                  </a:lnTo>
                  <a:cubicBezTo>
                    <a:pt x="5781040" y="0"/>
                    <a:pt x="6350000" y="568960"/>
                    <a:pt x="6350000" y="1270000"/>
                  </a:cubicBezTo>
                  <a:lnTo>
                    <a:pt x="6350000" y="1270000"/>
                  </a:lnTo>
                  <a:cubicBezTo>
                    <a:pt x="6350000" y="1971040"/>
                    <a:pt x="5781040" y="2540000"/>
                    <a:pt x="5080000" y="2540000"/>
                  </a:cubicBezTo>
                  <a:lnTo>
                    <a:pt x="1270000" y="2540000"/>
                  </a:lnTo>
                  <a:cubicBezTo>
                    <a:pt x="568960" y="2540000"/>
                    <a:pt x="0" y="1971040"/>
                    <a:pt x="0" y="1270000"/>
                  </a:cubicBezTo>
                  <a:close/>
                </a:path>
              </a:pathLst>
            </a:custGeom>
            <a:solidFill>
              <a:srgbClr val="9CD883"/>
            </a:solidFill>
          </p:spPr>
        </p:sp>
      </p:grpSp>
      <p:grpSp>
        <p:nvGrpSpPr>
          <p:cNvPr id="24" name="Group 24"/>
          <p:cNvGrpSpPr>
            <a:grpSpLocks noChangeAspect="1"/>
          </p:cNvGrpSpPr>
          <p:nvPr/>
        </p:nvGrpSpPr>
        <p:grpSpPr>
          <a:xfrm rot="0">
            <a:off x="13135552" y="8219295"/>
            <a:ext cx="2279353" cy="911741"/>
            <a:chOff x="0" y="0"/>
            <a:chExt cx="6350000" cy="2540000"/>
          </a:xfrm>
        </p:grpSpPr>
        <p:sp>
          <p:nvSpPr>
            <p:cNvPr id="25" name="Freeform 25"/>
            <p:cNvSpPr/>
            <p:nvPr/>
          </p:nvSpPr>
          <p:spPr>
            <a:xfrm>
              <a:off x="0" y="0"/>
              <a:ext cx="6350000" cy="2540000"/>
            </a:xfrm>
            <a:custGeom>
              <a:avLst/>
              <a:gdLst/>
              <a:ahLst/>
              <a:cxnLst/>
              <a:rect l="l" t="t" r="r" b="b"/>
              <a:pathLst>
                <a:path w="6350000" h="2540000">
                  <a:moveTo>
                    <a:pt x="0" y="1270000"/>
                  </a:moveTo>
                  <a:lnTo>
                    <a:pt x="0" y="1270000"/>
                  </a:lnTo>
                  <a:cubicBezTo>
                    <a:pt x="0" y="568960"/>
                    <a:pt x="568960" y="0"/>
                    <a:pt x="1270000" y="0"/>
                  </a:cubicBezTo>
                  <a:lnTo>
                    <a:pt x="5080000" y="0"/>
                  </a:lnTo>
                  <a:cubicBezTo>
                    <a:pt x="5781040" y="0"/>
                    <a:pt x="6350000" y="568960"/>
                    <a:pt x="6350000" y="1270000"/>
                  </a:cubicBezTo>
                  <a:lnTo>
                    <a:pt x="6350000" y="1270000"/>
                  </a:lnTo>
                  <a:cubicBezTo>
                    <a:pt x="6350000" y="1971040"/>
                    <a:pt x="5781040" y="2540000"/>
                    <a:pt x="5080000" y="2540000"/>
                  </a:cubicBezTo>
                  <a:lnTo>
                    <a:pt x="1270000" y="2540000"/>
                  </a:lnTo>
                  <a:cubicBezTo>
                    <a:pt x="568960" y="2540000"/>
                    <a:pt x="0" y="1971040"/>
                    <a:pt x="0" y="1270000"/>
                  </a:cubicBezTo>
                  <a:close/>
                </a:path>
              </a:pathLst>
            </a:custGeom>
            <a:solidFill>
              <a:srgbClr val="9CD883"/>
            </a:solidFill>
          </p:spPr>
        </p:sp>
      </p:grpSp>
      <p:sp>
        <p:nvSpPr>
          <p:cNvPr id="26" name="TextBox 26"/>
          <p:cNvSpPr txBox="1"/>
          <p:nvPr/>
        </p:nvSpPr>
        <p:spPr>
          <a:xfrm>
            <a:off x="3260285" y="8359317"/>
            <a:ext cx="1504972" cy="498348"/>
          </a:xfrm>
          <a:prstGeom prst="rect">
            <a:avLst/>
          </a:prstGeom>
        </p:spPr>
        <p:txBody>
          <a:bodyPr lIns="0" tIns="0" rIns="0" bIns="0" rtlCol="0" anchor="t">
            <a:spAutoFit/>
          </a:bodyPr>
          <a:lstStyle/>
          <a:p>
            <a:pPr marL="0" lvl="0" indent="0" algn="ctr">
              <a:lnSpc>
                <a:spcPts val="4055"/>
              </a:lnSpc>
            </a:pPr>
            <a:r>
              <a:rPr lang="en-US" sz="2400">
                <a:solidFill>
                  <a:srgbClr val="FFFFFF"/>
                </a:solidFill>
                <a:latin typeface="Poppins" panose="00000500000000000000"/>
              </a:rPr>
              <a:t>MISSION 1</a:t>
            </a:r>
            <a:endParaRPr lang="en-US" sz="2400">
              <a:solidFill>
                <a:srgbClr val="FFFFFF"/>
              </a:solidFill>
              <a:latin typeface="Poppins" panose="00000500000000000000"/>
            </a:endParaRPr>
          </a:p>
        </p:txBody>
      </p:sp>
      <p:sp>
        <p:nvSpPr>
          <p:cNvPr id="27" name="TextBox 27"/>
          <p:cNvSpPr txBox="1"/>
          <p:nvPr/>
        </p:nvSpPr>
        <p:spPr>
          <a:xfrm>
            <a:off x="8391514" y="8359317"/>
            <a:ext cx="1504972" cy="498348"/>
          </a:xfrm>
          <a:prstGeom prst="rect">
            <a:avLst/>
          </a:prstGeom>
        </p:spPr>
        <p:txBody>
          <a:bodyPr lIns="0" tIns="0" rIns="0" bIns="0" rtlCol="0" anchor="t">
            <a:spAutoFit/>
          </a:bodyPr>
          <a:lstStyle/>
          <a:p>
            <a:pPr marL="0" lvl="0" indent="0" algn="ctr">
              <a:lnSpc>
                <a:spcPts val="4055"/>
              </a:lnSpc>
            </a:pPr>
            <a:r>
              <a:rPr lang="en-US" sz="2400">
                <a:solidFill>
                  <a:srgbClr val="FFFFFF"/>
                </a:solidFill>
                <a:latin typeface="Poppins" panose="00000500000000000000"/>
              </a:rPr>
              <a:t>MISSION 2</a:t>
            </a:r>
            <a:endParaRPr lang="en-US" sz="2400">
              <a:solidFill>
                <a:srgbClr val="FFFFFF"/>
              </a:solidFill>
              <a:latin typeface="Poppins" panose="00000500000000000000"/>
            </a:endParaRPr>
          </a:p>
        </p:txBody>
      </p:sp>
      <p:sp>
        <p:nvSpPr>
          <p:cNvPr id="28" name="TextBox 28"/>
          <p:cNvSpPr txBox="1"/>
          <p:nvPr/>
        </p:nvSpPr>
        <p:spPr>
          <a:xfrm>
            <a:off x="13522743" y="8359317"/>
            <a:ext cx="1504972" cy="498348"/>
          </a:xfrm>
          <a:prstGeom prst="rect">
            <a:avLst/>
          </a:prstGeom>
        </p:spPr>
        <p:txBody>
          <a:bodyPr lIns="0" tIns="0" rIns="0" bIns="0" rtlCol="0" anchor="t">
            <a:spAutoFit/>
          </a:bodyPr>
          <a:lstStyle/>
          <a:p>
            <a:pPr marL="0" lvl="0" indent="0" algn="ctr">
              <a:lnSpc>
                <a:spcPts val="4055"/>
              </a:lnSpc>
            </a:pPr>
            <a:r>
              <a:rPr lang="en-US" sz="2400">
                <a:solidFill>
                  <a:srgbClr val="FFFFFF"/>
                </a:solidFill>
                <a:latin typeface="Poppins" panose="00000500000000000000"/>
              </a:rPr>
              <a:t>MISSION 3</a:t>
            </a:r>
            <a:endParaRPr lang="en-US" sz="2400">
              <a:solidFill>
                <a:srgbClr val="FFFFFF"/>
              </a:solidFill>
              <a:latin typeface="Poppins" panose="000005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l="28127" r="28127"/>
          <a:stretch>
            <a:fillRect/>
          </a:stretch>
        </p:blipFill>
        <p:spPr>
          <a:xfrm>
            <a:off x="11537807" y="0"/>
            <a:ext cx="6750193" cy="10287000"/>
          </a:xfrm>
          <a:prstGeom prst="rect">
            <a:avLst/>
          </a:prstGeom>
        </p:spPr>
      </p:pic>
      <p:grpSp>
        <p:nvGrpSpPr>
          <p:cNvPr id="3" name="Group 3"/>
          <p:cNvGrpSpPr/>
          <p:nvPr/>
        </p:nvGrpSpPr>
        <p:grpSpPr>
          <a:xfrm rot="0">
            <a:off x="0" y="0"/>
            <a:ext cx="11537807" cy="5143500"/>
            <a:chOff x="0" y="0"/>
            <a:chExt cx="4209023" cy="1876363"/>
          </a:xfrm>
        </p:grpSpPr>
        <p:sp>
          <p:nvSpPr>
            <p:cNvPr id="4" name="Freeform 4"/>
            <p:cNvSpPr/>
            <p:nvPr/>
          </p:nvSpPr>
          <p:spPr>
            <a:xfrm>
              <a:off x="0" y="0"/>
              <a:ext cx="4209023" cy="1876363"/>
            </a:xfrm>
            <a:custGeom>
              <a:avLst/>
              <a:gdLst/>
              <a:ahLst/>
              <a:cxnLst/>
              <a:rect l="l" t="t" r="r" b="b"/>
              <a:pathLst>
                <a:path w="4209023" h="1876363">
                  <a:moveTo>
                    <a:pt x="0" y="0"/>
                  </a:moveTo>
                  <a:lnTo>
                    <a:pt x="4209023" y="0"/>
                  </a:lnTo>
                  <a:lnTo>
                    <a:pt x="4209023" y="1876363"/>
                  </a:lnTo>
                  <a:lnTo>
                    <a:pt x="0" y="1876363"/>
                  </a:lnTo>
                  <a:close/>
                </a:path>
              </a:pathLst>
            </a:custGeom>
            <a:solidFill>
              <a:srgbClr val="FF5F00"/>
            </a:solidFill>
          </p:spPr>
        </p:sp>
      </p:grpSp>
      <p:grpSp>
        <p:nvGrpSpPr>
          <p:cNvPr id="5" name="Group 5"/>
          <p:cNvGrpSpPr/>
          <p:nvPr/>
        </p:nvGrpSpPr>
        <p:grpSpPr>
          <a:xfrm rot="0">
            <a:off x="0" y="5143500"/>
            <a:ext cx="11537807" cy="5143500"/>
            <a:chOff x="0" y="0"/>
            <a:chExt cx="4209023" cy="1876363"/>
          </a:xfrm>
        </p:grpSpPr>
        <p:sp>
          <p:nvSpPr>
            <p:cNvPr id="6" name="Freeform 6"/>
            <p:cNvSpPr/>
            <p:nvPr/>
          </p:nvSpPr>
          <p:spPr>
            <a:xfrm>
              <a:off x="0" y="0"/>
              <a:ext cx="4209023" cy="1876363"/>
            </a:xfrm>
            <a:custGeom>
              <a:avLst/>
              <a:gdLst/>
              <a:ahLst/>
              <a:cxnLst/>
              <a:rect l="l" t="t" r="r" b="b"/>
              <a:pathLst>
                <a:path w="4209023" h="1876363">
                  <a:moveTo>
                    <a:pt x="0" y="0"/>
                  </a:moveTo>
                  <a:lnTo>
                    <a:pt x="4209023" y="0"/>
                  </a:lnTo>
                  <a:lnTo>
                    <a:pt x="4209023" y="1876363"/>
                  </a:lnTo>
                  <a:lnTo>
                    <a:pt x="0" y="1876363"/>
                  </a:lnTo>
                  <a:close/>
                </a:path>
              </a:pathLst>
            </a:custGeom>
            <a:solidFill>
              <a:srgbClr val="242424"/>
            </a:solidFill>
          </p:spPr>
        </p:sp>
      </p:grpSp>
      <p:grpSp>
        <p:nvGrpSpPr>
          <p:cNvPr id="7" name="Group 7"/>
          <p:cNvGrpSpPr/>
          <p:nvPr/>
        </p:nvGrpSpPr>
        <p:grpSpPr>
          <a:xfrm rot="0">
            <a:off x="838200" y="863728"/>
            <a:ext cx="11755395" cy="8663530"/>
            <a:chOff x="0" y="0"/>
            <a:chExt cx="4236928" cy="3122545"/>
          </a:xfrm>
        </p:grpSpPr>
        <p:sp>
          <p:nvSpPr>
            <p:cNvPr id="8" name="Freeform 8"/>
            <p:cNvSpPr/>
            <p:nvPr/>
          </p:nvSpPr>
          <p:spPr>
            <a:xfrm>
              <a:off x="0" y="0"/>
              <a:ext cx="4236928" cy="3122545"/>
            </a:xfrm>
            <a:custGeom>
              <a:avLst/>
              <a:gdLst/>
              <a:ahLst/>
              <a:cxnLst/>
              <a:rect l="l" t="t" r="r" b="b"/>
              <a:pathLst>
                <a:path w="4236928" h="3122545">
                  <a:moveTo>
                    <a:pt x="0" y="0"/>
                  </a:moveTo>
                  <a:lnTo>
                    <a:pt x="4236928" y="0"/>
                  </a:lnTo>
                  <a:lnTo>
                    <a:pt x="4236928" y="3122545"/>
                  </a:lnTo>
                  <a:lnTo>
                    <a:pt x="0" y="3122545"/>
                  </a:lnTo>
                  <a:close/>
                </a:path>
              </a:pathLst>
            </a:custGeom>
            <a:solidFill>
              <a:srgbClr val="FFFFFF"/>
            </a:solidFill>
          </p:spPr>
        </p:sp>
      </p:grpSp>
      <p:sp>
        <p:nvSpPr>
          <p:cNvPr id="9" name="AutoShape 9"/>
          <p:cNvSpPr/>
          <p:nvPr/>
        </p:nvSpPr>
        <p:spPr>
          <a:xfrm>
            <a:off x="5821322" y="2285690"/>
            <a:ext cx="1648055" cy="0"/>
          </a:xfrm>
          <a:prstGeom prst="line">
            <a:avLst/>
          </a:prstGeom>
          <a:ln w="66675" cap="flat">
            <a:solidFill>
              <a:srgbClr val="FF5F00"/>
            </a:solidFill>
            <a:prstDash val="solid"/>
            <a:headEnd type="none" w="sm" len="sm"/>
            <a:tailEnd type="none" w="sm" len="sm"/>
          </a:ln>
        </p:spPr>
      </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56245" y="5238750"/>
            <a:ext cx="919854" cy="919854"/>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03827" y="3086100"/>
            <a:ext cx="972272" cy="972272"/>
          </a:xfrm>
          <a:prstGeom prst="rect">
            <a:avLst/>
          </a:prstGeom>
        </p:spPr>
      </p:pic>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56245" y="7361651"/>
            <a:ext cx="919854" cy="91985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133350" y="3138518"/>
            <a:ext cx="919854" cy="919854"/>
          </a:xfrm>
          <a:prstGeom prst="rect">
            <a:avLst/>
          </a:prstGeom>
        </p:spPr>
      </p:pic>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133350" y="5143500"/>
            <a:ext cx="919854" cy="919854"/>
          </a:xfrm>
          <a:prstGeom prst="rect">
            <a:avLst/>
          </a:prstGeom>
        </p:spPr>
      </p:pic>
      <p:pic>
        <p:nvPicPr>
          <p:cNvPr id="15" name="Picture 15"/>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7133350" y="7426559"/>
            <a:ext cx="919854" cy="919854"/>
          </a:xfrm>
          <a:prstGeom prst="rect">
            <a:avLst/>
          </a:prstGeom>
        </p:spPr>
      </p:pic>
      <p:sp>
        <p:nvSpPr>
          <p:cNvPr id="16" name="TextBox 16"/>
          <p:cNvSpPr txBox="1"/>
          <p:nvPr/>
        </p:nvSpPr>
        <p:spPr>
          <a:xfrm>
            <a:off x="4501895" y="1338960"/>
            <a:ext cx="4286910" cy="727074"/>
          </a:xfrm>
          <a:prstGeom prst="rect">
            <a:avLst/>
          </a:prstGeom>
        </p:spPr>
        <p:txBody>
          <a:bodyPr lIns="0" tIns="0" rIns="0" bIns="0" rtlCol="0" anchor="t">
            <a:spAutoFit/>
          </a:bodyPr>
          <a:lstStyle/>
          <a:p>
            <a:pPr algn="ctr">
              <a:lnSpc>
                <a:spcPts val="5600"/>
              </a:lnSpc>
            </a:pPr>
            <a:r>
              <a:rPr lang="en-US" sz="4000">
                <a:solidFill>
                  <a:srgbClr val="242424"/>
                </a:solidFill>
                <a:latin typeface="Poppins Medium Bold" panose="00000700000000000000"/>
              </a:rPr>
              <a:t>OUR SERVICES</a:t>
            </a:r>
            <a:endParaRPr lang="en-US" sz="4000">
              <a:solidFill>
                <a:srgbClr val="242424"/>
              </a:solidFill>
              <a:latin typeface="Poppins Medium Bold" panose="00000700000000000000"/>
            </a:endParaRPr>
          </a:p>
        </p:txBody>
      </p:sp>
      <p:sp>
        <p:nvSpPr>
          <p:cNvPr id="17" name="TextBox 17"/>
          <p:cNvSpPr txBox="1"/>
          <p:nvPr/>
        </p:nvSpPr>
        <p:spPr>
          <a:xfrm>
            <a:off x="2962605" y="3019425"/>
            <a:ext cx="2806298" cy="720724"/>
          </a:xfrm>
          <a:prstGeom prst="rect">
            <a:avLst/>
          </a:prstGeom>
        </p:spPr>
        <p:txBody>
          <a:bodyPr lIns="0" tIns="0" rIns="0" bIns="0" rtlCol="0" anchor="t">
            <a:spAutoFit/>
          </a:bodyPr>
          <a:lstStyle/>
          <a:p>
            <a:pPr>
              <a:lnSpc>
                <a:spcPts val="2800"/>
              </a:lnSpc>
            </a:pPr>
            <a:r>
              <a:rPr lang="en-US" sz="2000">
                <a:solidFill>
                  <a:srgbClr val="242424"/>
                </a:solidFill>
                <a:latin typeface="Poppins Medium Bold" panose="00000700000000000000"/>
              </a:rPr>
              <a:t>ANIMAL RESCUE</a:t>
            </a:r>
            <a:endParaRPr lang="en-US" sz="2000">
              <a:solidFill>
                <a:srgbClr val="242424"/>
              </a:solidFill>
              <a:latin typeface="Poppins Medium Bold" panose="00000700000000000000"/>
            </a:endParaRPr>
          </a:p>
          <a:p>
            <a:pPr marL="0" lvl="0" indent="0">
              <a:lnSpc>
                <a:spcPts val="2800"/>
              </a:lnSpc>
              <a:spcBef>
                <a:spcPct val="0"/>
              </a:spcBef>
            </a:pPr>
          </a:p>
        </p:txBody>
      </p:sp>
      <p:sp>
        <p:nvSpPr>
          <p:cNvPr id="18" name="TextBox 18"/>
          <p:cNvSpPr txBox="1"/>
          <p:nvPr/>
        </p:nvSpPr>
        <p:spPr>
          <a:xfrm>
            <a:off x="2953231" y="3423301"/>
            <a:ext cx="3635357" cy="1179194"/>
          </a:xfrm>
          <a:prstGeom prst="rect">
            <a:avLst/>
          </a:prstGeom>
        </p:spPr>
        <p:txBody>
          <a:bodyPr lIns="0" tIns="0" rIns="0" bIns="0" rtlCol="0" anchor="t">
            <a:spAutoFit/>
          </a:bodyPr>
          <a:lstStyle/>
          <a:p>
            <a:pPr marL="0" lvl="0" indent="0">
              <a:lnSpc>
                <a:spcPts val="2340"/>
              </a:lnSpc>
            </a:pPr>
            <a:r>
              <a:rPr lang="en-US" sz="1500">
                <a:solidFill>
                  <a:srgbClr val="242424"/>
                </a:solidFill>
                <a:latin typeface="Poppins" panose="00000500000000000000"/>
              </a:rPr>
              <a:t>We are available across various African countries to provide emergency rescue and shelter to these animals being abused.</a:t>
            </a:r>
            <a:endParaRPr lang="en-US" sz="1500">
              <a:solidFill>
                <a:srgbClr val="242424"/>
              </a:solidFill>
              <a:latin typeface="Poppins" panose="00000500000000000000"/>
            </a:endParaRPr>
          </a:p>
        </p:txBody>
      </p:sp>
      <p:sp>
        <p:nvSpPr>
          <p:cNvPr id="19" name="TextBox 19"/>
          <p:cNvSpPr txBox="1"/>
          <p:nvPr/>
        </p:nvSpPr>
        <p:spPr>
          <a:xfrm>
            <a:off x="2962605" y="5172075"/>
            <a:ext cx="2528819" cy="720724"/>
          </a:xfrm>
          <a:prstGeom prst="rect">
            <a:avLst/>
          </a:prstGeom>
        </p:spPr>
        <p:txBody>
          <a:bodyPr lIns="0" tIns="0" rIns="0" bIns="0" rtlCol="0" anchor="t">
            <a:spAutoFit/>
          </a:bodyPr>
          <a:lstStyle/>
          <a:p>
            <a:pPr>
              <a:lnSpc>
                <a:spcPts val="2800"/>
              </a:lnSpc>
            </a:pPr>
            <a:r>
              <a:rPr lang="en-US" sz="2000">
                <a:solidFill>
                  <a:srgbClr val="242424"/>
                </a:solidFill>
                <a:latin typeface="Poppins Medium Bold" panose="00000700000000000000"/>
              </a:rPr>
              <a:t>PUBLIC EDUCATION</a:t>
            </a:r>
            <a:endParaRPr lang="en-US" sz="2000">
              <a:solidFill>
                <a:srgbClr val="242424"/>
              </a:solidFill>
              <a:latin typeface="Poppins Medium Bold" panose="00000700000000000000"/>
            </a:endParaRPr>
          </a:p>
          <a:p>
            <a:pPr marL="0" lvl="0" indent="0">
              <a:lnSpc>
                <a:spcPts val="2800"/>
              </a:lnSpc>
              <a:spcBef>
                <a:spcPct val="0"/>
              </a:spcBef>
            </a:pPr>
          </a:p>
        </p:txBody>
      </p:sp>
      <p:sp>
        <p:nvSpPr>
          <p:cNvPr id="20" name="TextBox 20"/>
          <p:cNvSpPr txBox="1"/>
          <p:nvPr/>
        </p:nvSpPr>
        <p:spPr>
          <a:xfrm>
            <a:off x="2953231" y="5575951"/>
            <a:ext cx="3635357" cy="1474469"/>
          </a:xfrm>
          <a:prstGeom prst="rect">
            <a:avLst/>
          </a:prstGeom>
        </p:spPr>
        <p:txBody>
          <a:bodyPr lIns="0" tIns="0" rIns="0" bIns="0" rtlCol="0" anchor="t">
            <a:spAutoFit/>
          </a:bodyPr>
          <a:lstStyle/>
          <a:p>
            <a:pPr marL="0" lvl="0" indent="0">
              <a:lnSpc>
                <a:spcPts val="2340"/>
              </a:lnSpc>
            </a:pPr>
            <a:r>
              <a:rPr lang="en-US" sz="1500">
                <a:solidFill>
                  <a:srgbClr val="242424"/>
                </a:solidFill>
                <a:latin typeface="Poppins" panose="00000500000000000000"/>
              </a:rPr>
              <a:t>We carry out widespread public education projects and programs to various parts of Africa to ensure animal cruelty becomes a thing of the past.</a:t>
            </a:r>
            <a:endParaRPr lang="en-US" sz="1500">
              <a:solidFill>
                <a:srgbClr val="242424"/>
              </a:solidFill>
              <a:latin typeface="Poppins" panose="00000500000000000000"/>
            </a:endParaRPr>
          </a:p>
        </p:txBody>
      </p:sp>
      <p:sp>
        <p:nvSpPr>
          <p:cNvPr id="21" name="TextBox 21"/>
          <p:cNvSpPr txBox="1"/>
          <p:nvPr/>
        </p:nvSpPr>
        <p:spPr>
          <a:xfrm>
            <a:off x="2962605" y="7294976"/>
            <a:ext cx="3789745" cy="1073149"/>
          </a:xfrm>
          <a:prstGeom prst="rect">
            <a:avLst/>
          </a:prstGeom>
        </p:spPr>
        <p:txBody>
          <a:bodyPr lIns="0" tIns="0" rIns="0" bIns="0" rtlCol="0" anchor="t">
            <a:spAutoFit/>
          </a:bodyPr>
          <a:lstStyle/>
          <a:p>
            <a:pPr>
              <a:lnSpc>
                <a:spcPts val="2800"/>
              </a:lnSpc>
            </a:pPr>
            <a:r>
              <a:rPr lang="en-US" sz="2000">
                <a:solidFill>
                  <a:srgbClr val="242424"/>
                </a:solidFill>
                <a:latin typeface="Poppins Medium Bold" panose="00000700000000000000"/>
              </a:rPr>
              <a:t>LEGAL AND INVESTIGATIVE ASSISTANCE</a:t>
            </a:r>
            <a:endParaRPr lang="en-US" sz="2000">
              <a:solidFill>
                <a:srgbClr val="242424"/>
              </a:solidFill>
              <a:latin typeface="Poppins Medium Bold" panose="00000700000000000000"/>
            </a:endParaRPr>
          </a:p>
          <a:p>
            <a:pPr marL="0" lvl="0" indent="0">
              <a:lnSpc>
                <a:spcPts val="2800"/>
              </a:lnSpc>
              <a:spcBef>
                <a:spcPct val="0"/>
              </a:spcBef>
            </a:pPr>
          </a:p>
        </p:txBody>
      </p:sp>
      <p:sp>
        <p:nvSpPr>
          <p:cNvPr id="22" name="TextBox 22"/>
          <p:cNvSpPr txBox="1"/>
          <p:nvPr/>
        </p:nvSpPr>
        <p:spPr>
          <a:xfrm>
            <a:off x="2953231" y="7948803"/>
            <a:ext cx="3635357" cy="1474469"/>
          </a:xfrm>
          <a:prstGeom prst="rect">
            <a:avLst/>
          </a:prstGeom>
        </p:spPr>
        <p:txBody>
          <a:bodyPr lIns="0" tIns="0" rIns="0" bIns="0" rtlCol="0" anchor="t">
            <a:spAutoFit/>
          </a:bodyPr>
          <a:lstStyle/>
          <a:p>
            <a:pPr marL="0" lvl="0" indent="0">
              <a:lnSpc>
                <a:spcPts val="2340"/>
              </a:lnSpc>
            </a:pPr>
            <a:r>
              <a:rPr lang="en-US" sz="1500">
                <a:solidFill>
                  <a:srgbClr val="242424"/>
                </a:solidFill>
                <a:latin typeface="Poppins" panose="00000500000000000000"/>
              </a:rPr>
              <a:t>We carry out advocacies and try to seek better legislative laws that respect animal rights. We also carry out investigative actions on where animal abuse is occuring.</a:t>
            </a:r>
            <a:endParaRPr lang="en-US" sz="1500">
              <a:solidFill>
                <a:srgbClr val="242424"/>
              </a:solidFill>
              <a:latin typeface="Poppins" panose="00000500000000000000"/>
            </a:endParaRPr>
          </a:p>
        </p:txBody>
      </p:sp>
      <p:sp>
        <p:nvSpPr>
          <p:cNvPr id="23" name="TextBox 23"/>
          <p:cNvSpPr txBox="1"/>
          <p:nvPr/>
        </p:nvSpPr>
        <p:spPr>
          <a:xfrm>
            <a:off x="8442984" y="3019425"/>
            <a:ext cx="3094824" cy="368299"/>
          </a:xfrm>
          <a:prstGeom prst="rect">
            <a:avLst/>
          </a:prstGeom>
        </p:spPr>
        <p:txBody>
          <a:bodyPr lIns="0" tIns="0" rIns="0" bIns="0" rtlCol="0" anchor="t">
            <a:spAutoFit/>
          </a:bodyPr>
          <a:lstStyle/>
          <a:p>
            <a:pPr marL="0" lvl="0" indent="0">
              <a:lnSpc>
                <a:spcPts val="2800"/>
              </a:lnSpc>
              <a:spcBef>
                <a:spcPct val="0"/>
              </a:spcBef>
            </a:pPr>
            <a:r>
              <a:rPr lang="en-US" sz="2000">
                <a:solidFill>
                  <a:srgbClr val="242424"/>
                </a:solidFill>
                <a:latin typeface="Poppins Medium Bold" panose="00000700000000000000"/>
              </a:rPr>
              <a:t>PROTEST CAMPAIGN</a:t>
            </a:r>
            <a:endParaRPr lang="en-US" sz="2000">
              <a:solidFill>
                <a:srgbClr val="242424"/>
              </a:solidFill>
              <a:latin typeface="Poppins Medium Bold" panose="00000700000000000000"/>
            </a:endParaRPr>
          </a:p>
        </p:txBody>
      </p:sp>
      <p:sp>
        <p:nvSpPr>
          <p:cNvPr id="24" name="TextBox 24"/>
          <p:cNvSpPr txBox="1"/>
          <p:nvPr/>
        </p:nvSpPr>
        <p:spPr>
          <a:xfrm>
            <a:off x="8433609" y="3423301"/>
            <a:ext cx="3635357" cy="1474469"/>
          </a:xfrm>
          <a:prstGeom prst="rect">
            <a:avLst/>
          </a:prstGeom>
        </p:spPr>
        <p:txBody>
          <a:bodyPr lIns="0" tIns="0" rIns="0" bIns="0" rtlCol="0" anchor="t">
            <a:spAutoFit/>
          </a:bodyPr>
          <a:lstStyle/>
          <a:p>
            <a:pPr marL="0" lvl="0" indent="0">
              <a:lnSpc>
                <a:spcPts val="2340"/>
              </a:lnSpc>
            </a:pPr>
            <a:r>
              <a:rPr lang="en-US" sz="1500">
                <a:solidFill>
                  <a:srgbClr val="242424"/>
                </a:solidFill>
                <a:latin typeface="Poppins" panose="00000500000000000000"/>
              </a:rPr>
              <a:t>We carry out protest campaigns across various communities in Africa to sensitize and educate them on the need to stop animal cruelty in their homes and in the society at large.</a:t>
            </a:r>
            <a:endParaRPr lang="en-US" sz="1500">
              <a:solidFill>
                <a:srgbClr val="242424"/>
              </a:solidFill>
              <a:latin typeface="Poppins" panose="00000500000000000000"/>
            </a:endParaRPr>
          </a:p>
        </p:txBody>
      </p:sp>
      <p:sp>
        <p:nvSpPr>
          <p:cNvPr id="25" name="TextBox 25"/>
          <p:cNvSpPr txBox="1"/>
          <p:nvPr/>
        </p:nvSpPr>
        <p:spPr>
          <a:xfrm>
            <a:off x="8442984" y="5172075"/>
            <a:ext cx="4009515" cy="720724"/>
          </a:xfrm>
          <a:prstGeom prst="rect">
            <a:avLst/>
          </a:prstGeom>
        </p:spPr>
        <p:txBody>
          <a:bodyPr lIns="0" tIns="0" rIns="0" bIns="0" rtlCol="0" anchor="t">
            <a:spAutoFit/>
          </a:bodyPr>
          <a:lstStyle/>
          <a:p>
            <a:pPr>
              <a:lnSpc>
                <a:spcPts val="2800"/>
              </a:lnSpc>
            </a:pPr>
            <a:r>
              <a:rPr lang="en-US" sz="2000">
                <a:solidFill>
                  <a:srgbClr val="242424"/>
                </a:solidFill>
                <a:latin typeface="Poppins Medium Bold" panose="00000700000000000000"/>
              </a:rPr>
              <a:t>SHELTERING FOR ANIMALS</a:t>
            </a:r>
            <a:endParaRPr lang="en-US" sz="2000">
              <a:solidFill>
                <a:srgbClr val="242424"/>
              </a:solidFill>
              <a:latin typeface="Poppins Medium Bold" panose="00000700000000000000"/>
            </a:endParaRPr>
          </a:p>
          <a:p>
            <a:pPr marL="0" lvl="0" indent="0">
              <a:lnSpc>
                <a:spcPts val="2800"/>
              </a:lnSpc>
              <a:spcBef>
                <a:spcPct val="0"/>
              </a:spcBef>
            </a:pPr>
          </a:p>
        </p:txBody>
      </p:sp>
      <p:sp>
        <p:nvSpPr>
          <p:cNvPr id="26" name="TextBox 26"/>
          <p:cNvSpPr txBox="1"/>
          <p:nvPr/>
        </p:nvSpPr>
        <p:spPr>
          <a:xfrm>
            <a:off x="8433609" y="5499100"/>
            <a:ext cx="3635357" cy="1769744"/>
          </a:xfrm>
          <a:prstGeom prst="rect">
            <a:avLst/>
          </a:prstGeom>
        </p:spPr>
        <p:txBody>
          <a:bodyPr lIns="0" tIns="0" rIns="0" bIns="0" rtlCol="0" anchor="t">
            <a:spAutoFit/>
          </a:bodyPr>
          <a:lstStyle/>
          <a:p>
            <a:pPr marL="0" lvl="0" indent="0">
              <a:lnSpc>
                <a:spcPts val="2340"/>
              </a:lnSpc>
            </a:pPr>
            <a:r>
              <a:rPr lang="en-US" sz="1500">
                <a:solidFill>
                  <a:srgbClr val="242424"/>
                </a:solidFill>
                <a:latin typeface="Poppins" panose="00000500000000000000"/>
              </a:rPr>
              <a:t>We ensure animals are in very suitable homes, either at our shelter or at the homes of people who willingly adopt them. We also ensure follow-up actions take place to ensure there is no abuse of any form. </a:t>
            </a:r>
            <a:endParaRPr lang="en-US" sz="1500">
              <a:solidFill>
                <a:srgbClr val="242424"/>
              </a:solidFill>
              <a:latin typeface="Poppins" panose="00000500000000000000"/>
            </a:endParaRPr>
          </a:p>
        </p:txBody>
      </p:sp>
      <p:sp>
        <p:nvSpPr>
          <p:cNvPr id="27" name="TextBox 27"/>
          <p:cNvSpPr txBox="1"/>
          <p:nvPr/>
        </p:nvSpPr>
        <p:spPr>
          <a:xfrm>
            <a:off x="8442984" y="7359884"/>
            <a:ext cx="3625982" cy="1073149"/>
          </a:xfrm>
          <a:prstGeom prst="rect">
            <a:avLst/>
          </a:prstGeom>
        </p:spPr>
        <p:txBody>
          <a:bodyPr lIns="0" tIns="0" rIns="0" bIns="0" rtlCol="0" anchor="t">
            <a:spAutoFit/>
          </a:bodyPr>
          <a:lstStyle/>
          <a:p>
            <a:pPr>
              <a:lnSpc>
                <a:spcPts val="2800"/>
              </a:lnSpc>
            </a:pPr>
            <a:r>
              <a:rPr lang="en-US" sz="2000">
                <a:solidFill>
                  <a:srgbClr val="242424"/>
                </a:solidFill>
                <a:latin typeface="Poppins Medium Bold" panose="00000700000000000000"/>
              </a:rPr>
              <a:t>24/7 INVESTIGATIVE AND REPORTING SERVICE</a:t>
            </a:r>
            <a:endParaRPr lang="en-US" sz="2000">
              <a:solidFill>
                <a:srgbClr val="242424"/>
              </a:solidFill>
              <a:latin typeface="Poppins Medium Bold" panose="00000700000000000000"/>
            </a:endParaRPr>
          </a:p>
          <a:p>
            <a:pPr marL="0" lvl="0" indent="0">
              <a:lnSpc>
                <a:spcPts val="2800"/>
              </a:lnSpc>
              <a:spcBef>
                <a:spcPct val="0"/>
              </a:spcBef>
            </a:pPr>
          </a:p>
        </p:txBody>
      </p:sp>
      <p:sp>
        <p:nvSpPr>
          <p:cNvPr id="28" name="TextBox 28"/>
          <p:cNvSpPr txBox="1"/>
          <p:nvPr/>
        </p:nvSpPr>
        <p:spPr>
          <a:xfrm>
            <a:off x="8433609" y="8096441"/>
            <a:ext cx="3635357" cy="1179194"/>
          </a:xfrm>
          <a:prstGeom prst="rect">
            <a:avLst/>
          </a:prstGeom>
        </p:spPr>
        <p:txBody>
          <a:bodyPr lIns="0" tIns="0" rIns="0" bIns="0" rtlCol="0" anchor="t">
            <a:spAutoFit/>
          </a:bodyPr>
          <a:lstStyle/>
          <a:p>
            <a:pPr marL="0" lvl="0" indent="0">
              <a:lnSpc>
                <a:spcPts val="2340"/>
              </a:lnSpc>
            </a:pPr>
            <a:r>
              <a:rPr lang="en-US" sz="1500">
                <a:solidFill>
                  <a:srgbClr val="242424"/>
                </a:solidFill>
                <a:latin typeface="Poppins" panose="00000500000000000000"/>
              </a:rPr>
              <a:t>At any time there is a need to call us, our lines are available 24/7 to respond to the rescue call of animals being abused.</a:t>
            </a:r>
            <a:endParaRPr lang="en-US" sz="1500">
              <a:solidFill>
                <a:srgbClr val="242424"/>
              </a:solidFill>
              <a:latin typeface="Poppins" panose="0000050000000000000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F115866DEB8F46B9D0D3E8ECDCD4A1" ma:contentTypeVersion="11" ma:contentTypeDescription="Create a new document." ma:contentTypeScope="" ma:versionID="dfa52aa1f694d8a0a0ad2de82a0d52e6">
  <xsd:schema xmlns:xsd="http://www.w3.org/2001/XMLSchema" xmlns:xs="http://www.w3.org/2001/XMLSchema" xmlns:p="http://schemas.microsoft.com/office/2006/metadata/properties" xmlns:ns2="8388bb3a-a279-43a4-b3e7-87c475cc4316" targetNamespace="http://schemas.microsoft.com/office/2006/metadata/properties" ma:root="true" ma:fieldsID="380d9a37fed5e7b257fce87aeda38cba" ns2:_="">
    <xsd:import namespace="8388bb3a-a279-43a4-b3e7-87c475cc431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88bb3a-a279-43a4-b3e7-87c475cc43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0d82563b-0873-4153-b60d-32ffd6f0d13b"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388bb3a-a279-43a4-b3e7-87c475cc431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23EBDC4-F857-42E9-9744-2BD739E8C678}"/>
</file>

<file path=customXml/itemProps2.xml><?xml version="1.0" encoding="utf-8"?>
<ds:datastoreItem xmlns:ds="http://schemas.openxmlformats.org/officeDocument/2006/customXml" ds:itemID="{2A5FC867-DCBD-4ED1-8E41-1EF49F90BCF0}"/>
</file>

<file path=customXml/itemProps3.xml><?xml version="1.0" encoding="utf-8"?>
<ds:datastoreItem xmlns:ds="http://schemas.openxmlformats.org/officeDocument/2006/customXml" ds:itemID="{3310471D-34C2-4E4F-9DAE-1C24341120E5}"/>
</file>

<file path=docProps/app.xml><?xml version="1.0" encoding="utf-8"?>
<Properties xmlns="http://schemas.openxmlformats.org/officeDocument/2006/extended-properties" xmlns:vt="http://schemas.openxmlformats.org/officeDocument/2006/docPropsVTypes">
  <TotalTime>0</TotalTime>
  <Words>6684</Words>
  <Application>WPS Presentation</Application>
  <PresentationFormat>On-screen Show (4:3)</PresentationFormat>
  <Paragraphs>227</Paragraphs>
  <Slides>12</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12</vt:i4>
      </vt:variant>
    </vt:vector>
  </HeadingPairs>
  <TitlesOfParts>
    <vt:vector size="27" baseType="lpstr">
      <vt:lpstr>Arial</vt:lpstr>
      <vt:lpstr>SimSun</vt:lpstr>
      <vt:lpstr>Wingdings</vt:lpstr>
      <vt:lpstr>Poppins Medium Bold</vt:lpstr>
      <vt:lpstr>Poppins ExtraBold</vt:lpstr>
      <vt:lpstr>Poppins Bold</vt:lpstr>
      <vt:lpstr>Prompt Bold</vt:lpstr>
      <vt:lpstr>Poppins</vt:lpstr>
      <vt:lpstr>Arial</vt:lpstr>
      <vt:lpstr>Poppins Medium</vt:lpstr>
      <vt:lpstr>Arimo</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Animaux Team</dc:title>
  <dc:creator/>
  <cp:lastModifiedBy>dell</cp:lastModifiedBy>
  <cp:revision>3</cp:revision>
  <dcterms:created xsi:type="dcterms:W3CDTF">2006-08-16T00:00:00Z</dcterms:created>
  <dcterms:modified xsi:type="dcterms:W3CDTF">2022-06-28T15:15:33Z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2C280F1EE212400C9A26A065BA36932E</vt:lpwstr>
  </property>
  <property fmtid="{D5CDD505-2E9C-101B-9397-08002B2CF9AE}" pid="3" name="KSOProductBuildVer">
    <vt:lpwstr>1033-11.2.0.10451</vt:lpwstr>
  </property>
  <property fmtid="{D5CDD505-2E9C-101B-9397-08002B2CF9AE}" pid="4" name="ContentTypeId">
    <vt:lpwstr>0x010100ECF115866DEB8F46B9D0D3E8ECDCD4A1</vt:lpwstr>
  </property>
</Properties>
</file>